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2" r:id="rId1"/>
  </p:sldMasterIdLst>
  <p:notesMasterIdLst>
    <p:notesMasterId r:id="rId35"/>
  </p:notesMasterIdLst>
  <p:sldIdLst>
    <p:sldId id="269" r:id="rId2"/>
    <p:sldId id="400" r:id="rId3"/>
    <p:sldId id="474" r:id="rId4"/>
    <p:sldId id="472" r:id="rId5"/>
    <p:sldId id="502" r:id="rId6"/>
    <p:sldId id="503" r:id="rId7"/>
    <p:sldId id="505" r:id="rId8"/>
    <p:sldId id="485" r:id="rId9"/>
    <p:sldId id="504" r:id="rId10"/>
    <p:sldId id="508" r:id="rId11"/>
    <p:sldId id="507" r:id="rId12"/>
    <p:sldId id="414" r:id="rId13"/>
    <p:sldId id="509" r:id="rId14"/>
    <p:sldId id="519" r:id="rId15"/>
    <p:sldId id="411" r:id="rId16"/>
    <p:sldId id="520" r:id="rId17"/>
    <p:sldId id="510" r:id="rId18"/>
    <p:sldId id="419" r:id="rId19"/>
    <p:sldId id="511" r:id="rId20"/>
    <p:sldId id="424" r:id="rId21"/>
    <p:sldId id="423" r:id="rId22"/>
    <p:sldId id="514" r:id="rId23"/>
    <p:sldId id="495" r:id="rId24"/>
    <p:sldId id="430" r:id="rId25"/>
    <p:sldId id="515" r:id="rId26"/>
    <p:sldId id="497" r:id="rId27"/>
    <p:sldId id="468" r:id="rId28"/>
    <p:sldId id="434" r:id="rId29"/>
    <p:sldId id="498" r:id="rId30"/>
    <p:sldId id="517" r:id="rId31"/>
    <p:sldId id="518" r:id="rId32"/>
    <p:sldId id="450" r:id="rId33"/>
    <p:sldId id="303" r:id="rId3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DF5D5"/>
    <a:srgbClr val="FECEF4"/>
    <a:srgbClr val="D68712"/>
    <a:srgbClr val="D84910"/>
    <a:srgbClr val="FF0000"/>
    <a:srgbClr val="2CFB09"/>
    <a:srgbClr val="FF00FF"/>
    <a:srgbClr val="1BA903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82" autoAdjust="0"/>
    <p:restoredTop sz="94673" autoAdjust="0"/>
  </p:normalViewPr>
  <p:slideViewPr>
    <p:cSldViewPr>
      <p:cViewPr>
        <p:scale>
          <a:sx n="68" d="100"/>
          <a:sy n="68" d="100"/>
        </p:scale>
        <p:origin x="-3150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0" y="191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79,8</a:t>
                    </a:r>
                    <a:r>
                      <a:rPr lang="ru-RU" smtClean="0"/>
                      <a:t> тыс. га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60,7</a:t>
                    </a:r>
                    <a:r>
                      <a:rPr lang="ru-RU" smtClean="0"/>
                      <a:t> тыс. га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213,8</a:t>
                    </a:r>
                    <a:r>
                      <a:rPr lang="ru-RU" smtClean="0"/>
                      <a:t> тыс.га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земли сельхозназначения</c:v>
                </c:pt>
                <c:pt idx="1">
                  <c:v>водные объекты</c:v>
                </c:pt>
                <c:pt idx="2">
                  <c:v>лесной фонд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79.8</c:v>
                </c:pt>
                <c:pt idx="1">
                  <c:v>60.7</c:v>
                </c:pt>
                <c:pt idx="2">
                  <c:v>213.8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4998659610893651"/>
          <c:y val="0.16613976185912752"/>
          <c:w val="0.38608871553483493"/>
          <c:h val="0.6677204762817500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торговля</c:v>
                </c:pt>
                <c:pt idx="1">
                  <c:v>сельское хозяйство</c:v>
                </c:pt>
                <c:pt idx="2">
                  <c:v>заготовка и переработка леса</c:v>
                </c:pt>
                <c:pt idx="3">
                  <c:v>строительство</c:v>
                </c:pt>
                <c:pt idx="4">
                  <c:v>производство хлеба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0.36100000000000032</c:v>
                </c:pt>
                <c:pt idx="1">
                  <c:v>0.19900000000000001</c:v>
                </c:pt>
                <c:pt idx="2">
                  <c:v>6.3E-2</c:v>
                </c:pt>
                <c:pt idx="3">
                  <c:v>5.8000000000000003E-2</c:v>
                </c:pt>
                <c:pt idx="4" formatCode="0%">
                  <c:v>1.0000000000000005E-2</c:v>
                </c:pt>
                <c:pt idx="5">
                  <c:v>0.30900000000000066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1533890508908953"/>
          <c:y val="0.16394091535472874"/>
          <c:w val="0.48196656350227923"/>
          <c:h val="0.8267015420631188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6053306972856693"/>
          <c:y val="4.5149595808908781E-2"/>
          <c:w val="0.79216009523578568"/>
          <c:h val="0.82964493131351125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21067.8</c:v>
                </c:pt>
                <c:pt idx="1">
                  <c:v>22010.5</c:v>
                </c:pt>
                <c:pt idx="2">
                  <c:v>24727.5</c:v>
                </c:pt>
                <c:pt idx="3">
                  <c:v>25969.5</c:v>
                </c:pt>
                <c:pt idx="4">
                  <c:v>27782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shape val="box"/>
        <c:axId val="149855232"/>
        <c:axId val="149873408"/>
        <c:axId val="0"/>
      </c:bar3DChart>
      <c:catAx>
        <c:axId val="149855232"/>
        <c:scaling>
          <c:orientation val="minMax"/>
        </c:scaling>
        <c:axPos val="l"/>
        <c:tickLblPos val="nextTo"/>
        <c:crossAx val="149873408"/>
        <c:crosses val="autoZero"/>
        <c:auto val="1"/>
        <c:lblAlgn val="ctr"/>
        <c:lblOffset val="100"/>
      </c:catAx>
      <c:valAx>
        <c:axId val="149873408"/>
        <c:scaling>
          <c:orientation val="minMax"/>
        </c:scaling>
        <c:axPos val="b"/>
        <c:majorGridlines/>
        <c:numFmt formatCode="General" sourceLinked="1"/>
        <c:tickLblPos val="nextTo"/>
        <c:crossAx val="149855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366144322391542"/>
          <c:y val="7.5138888888888894E-2"/>
          <c:w val="0.85797652332746244"/>
          <c:h val="0.66170269777068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1.4</c:v>
                </c:pt>
                <c:pt idx="1">
                  <c:v>1.6</c:v>
                </c:pt>
                <c:pt idx="2">
                  <c:v>2.4</c:v>
                </c:pt>
                <c:pt idx="3">
                  <c:v>1.9000000000000001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50033152"/>
        <c:axId val="150034688"/>
      </c:barChart>
      <c:catAx>
        <c:axId val="150033152"/>
        <c:scaling>
          <c:orientation val="minMax"/>
        </c:scaling>
        <c:axPos val="b"/>
        <c:numFmt formatCode="General" sourceLinked="1"/>
        <c:tickLblPos val="nextTo"/>
        <c:crossAx val="150034688"/>
        <c:crosses val="autoZero"/>
        <c:auto val="1"/>
        <c:lblAlgn val="ctr"/>
        <c:lblOffset val="100"/>
      </c:catAx>
      <c:valAx>
        <c:axId val="150034688"/>
        <c:scaling>
          <c:orientation val="minMax"/>
        </c:scaling>
        <c:axPos val="l"/>
        <c:majorGridlines/>
        <c:numFmt formatCode="General" sourceLinked="1"/>
        <c:tickLblPos val="nextTo"/>
        <c:crossAx val="150033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консолидированного бюджета (млн. руб)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1 квартал 2021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415</c:v>
                </c:pt>
                <c:pt idx="1">
                  <c:v>444.3</c:v>
                </c:pt>
                <c:pt idx="2">
                  <c:v>496</c:v>
                </c:pt>
                <c:pt idx="3">
                  <c:v>510</c:v>
                </c:pt>
                <c:pt idx="4">
                  <c:v>111.9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 (млн. руб)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1 квартал 2021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68.900000000000006</c:v>
                </c:pt>
                <c:pt idx="1">
                  <c:v>69.7</c:v>
                </c:pt>
                <c:pt idx="2">
                  <c:v>75.7</c:v>
                </c:pt>
                <c:pt idx="3">
                  <c:v>80.900000000000006</c:v>
                </c:pt>
                <c:pt idx="4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1 квартал 2021</c:v>
                </c:pt>
              </c:strCache>
            </c:strRef>
          </c:cat>
          <c:val>
            <c:numRef>
              <c:f>Лист1!$D$2:$D$6</c:f>
            </c:numRef>
          </c:val>
          <c:shape val="box"/>
        </c:ser>
        <c:shape val="cylinder"/>
        <c:axId val="157487488"/>
        <c:axId val="157489024"/>
        <c:axId val="0"/>
      </c:bar3DChart>
      <c:catAx>
        <c:axId val="157487488"/>
        <c:scaling>
          <c:orientation val="minMax"/>
        </c:scaling>
        <c:axPos val="b"/>
        <c:numFmt formatCode="General" sourceLinked="1"/>
        <c:tickLblPos val="nextTo"/>
        <c:crossAx val="157489024"/>
        <c:crosses val="autoZero"/>
        <c:auto val="1"/>
        <c:lblAlgn val="ctr"/>
        <c:lblOffset val="100"/>
      </c:catAx>
      <c:valAx>
        <c:axId val="157489024"/>
        <c:scaling>
          <c:orientation val="minMax"/>
        </c:scaling>
        <c:axPos val="l"/>
        <c:majorGridlines/>
        <c:numFmt formatCode="General" sourceLinked="1"/>
        <c:tickLblPos val="nextTo"/>
        <c:crossAx val="1574874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88E1D6-6AD5-4EE9-A98F-34B7050AD3F1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32626-0C09-4873-B227-98825F9CEB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5490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32626-0C09-4873-B227-98825F9CEBF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32626-0C09-4873-B227-98825F9CEBF7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32626-0C09-4873-B227-98825F9CEBF7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32626-0C09-4873-B227-98825F9CEBF7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96144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5A5C4-2AE8-414E-934C-3D43D1F66D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4062566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40000">
              <a:schemeClr val="bg2">
                <a:tint val="90000"/>
                <a:shade val="90000"/>
                <a:satMod val="12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07.07.2021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13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Relationship Id="rId9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фото на презентацию\МАЛАЯ РОДИНА ЗАГОЛОВ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714488"/>
          </a:xfrm>
          <a:prstGeom prst="rect">
            <a:avLst/>
          </a:prstGeom>
          <a:noFill/>
        </p:spPr>
      </p:pic>
      <p:pic>
        <p:nvPicPr>
          <p:cNvPr id="1026" name="Picture 2" descr="C:\Users\Ольга\Desktop\Знаменский идущий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857256" cy="1285884"/>
          </a:xfrm>
          <a:prstGeom prst="rect">
            <a:avLst/>
          </a:prstGeom>
          <a:noFill/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0" y="3357562"/>
            <a:ext cx="9144000" cy="12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2400" y="3509962"/>
            <a:ext cx="9144000" cy="12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о деятельности 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Знаменского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района Омской области</a:t>
            </a:r>
          </a:p>
          <a:p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31964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214282" y="642918"/>
            <a:ext cx="7786742" cy="14287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b="1" dirty="0" smtClean="0"/>
              <a:t>Сельское хозяйство: </a:t>
            </a:r>
          </a:p>
          <a:p>
            <a:pPr algn="ctr"/>
            <a:r>
              <a:rPr lang="ru-RU" dirty="0" smtClean="0"/>
              <a:t>1 сельскохозяйственный производственный кооператив, 29 КФХ, 1 ООО. Среднегодовая численность работников 91 чел. средняя заработная плата 16086,5</a:t>
            </a:r>
          </a:p>
          <a:p>
            <a:pPr algn="ctr"/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20" y="2285992"/>
            <a:ext cx="5857916" cy="12144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Растениеводство: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площадь зерновых- 5238 га.;  намолот зерна – 9493,1 тонн,  средняя урожайность 18,1 </a:t>
            </a:r>
            <a:r>
              <a:rPr lang="ru-RU" dirty="0" err="1" smtClean="0">
                <a:solidFill>
                  <a:schemeClr val="tx1"/>
                </a:solidFill>
              </a:rPr>
              <a:t>ц</a:t>
            </a:r>
            <a:r>
              <a:rPr lang="ru-RU" dirty="0" smtClean="0">
                <a:solidFill>
                  <a:schemeClr val="tx1"/>
                </a:solidFill>
              </a:rPr>
              <a:t>/га. </a:t>
            </a:r>
          </a:p>
        </p:txBody>
      </p:sp>
      <p:pic>
        <p:nvPicPr>
          <p:cNvPr id="18" name="Picture 12" descr="ÐÐ°ÑÑÐ¸Ð½ÐºÐ¸ Ð¿Ð¾ Ð·Ð°Ð¿ÑÐ¾ÑÑ ÐºÐ¾Ð»Ð¾ÑÑÑ Ð¿Ð½Ð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43702" y="2143116"/>
            <a:ext cx="2300304" cy="1643074"/>
          </a:xfrm>
          <a:prstGeom prst="rect">
            <a:avLst/>
          </a:prstGeom>
          <a:noFill/>
        </p:spPr>
      </p:pic>
      <p:sp>
        <p:nvSpPr>
          <p:cNvPr id="21" name="Скругленный прямоугольник 20"/>
          <p:cNvSpPr/>
          <p:nvPr/>
        </p:nvSpPr>
        <p:spPr>
          <a:xfrm>
            <a:off x="357158" y="3786190"/>
            <a:ext cx="2714644" cy="27146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Площадь под посев льна – 1530 га.,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Переработано 498,3 тонн льнотресты, произведено 184,7 льноволокна</a:t>
            </a:r>
          </a:p>
        </p:txBody>
      </p:sp>
      <p:pic>
        <p:nvPicPr>
          <p:cNvPr id="22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6512" y="3643314"/>
            <a:ext cx="2428860" cy="1675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428992" y="3714751"/>
            <a:ext cx="2500330" cy="1691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214942" y="5324560"/>
            <a:ext cx="2286016" cy="1533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ÐÐ°ÑÑÐ¸Ð½ÐºÐ¸ Ð¿Ð¾ Ð·Ð°Ð¿ÑÐ¾ÑÑ Ð»ÐµÐ½ Ð¿Ð½Ð³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5857892"/>
            <a:ext cx="716122" cy="587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285720" y="1000108"/>
            <a:ext cx="5214974" cy="25717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Животноводство:  Во всех формах хозяйствования насчитывается 3929 голов КРС (увеличение на 480 голов), в т.ч. коров 2009 голов (рост на 208 голов), получен  среднесуточный привес 740 грамм. Произведено мяса на убой в живом весе – 368,6 тонн.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Получено 6 грантов на сумму 27600 тыс.рублей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596" y="4000504"/>
            <a:ext cx="2643174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143240" y="3929066"/>
            <a:ext cx="2786082" cy="2214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857884" y="1500174"/>
            <a:ext cx="2928958" cy="2357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000760" y="3929066"/>
            <a:ext cx="2857520" cy="2214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72462" y="0"/>
            <a:ext cx="877643" cy="1268503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4786314" y="1357298"/>
            <a:ext cx="4214842" cy="18573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/>
              <a:t>В 2020 году приобретено 21 единица на сумму 20975,0 тыс. рублей, в</a:t>
            </a:r>
          </a:p>
          <a:p>
            <a:pPr algn="ctr"/>
            <a:r>
              <a:rPr lang="ru-RU" dirty="0" smtClean="0"/>
              <a:t>В 1 квартале 2021 года приобретено 10 ед. на сумму 6240,0 тыс.рублей.</a:t>
            </a:r>
            <a:endParaRPr lang="ru-RU" dirty="0"/>
          </a:p>
        </p:txBody>
      </p:sp>
      <p:pic>
        <p:nvPicPr>
          <p:cNvPr id="76804" name="Picture 4" descr="D:\фото на презентацию\сельское хоз\P101002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67515" y="3571876"/>
            <a:ext cx="4162203" cy="292895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6805" name="Picture 5" descr="D:\фото на презентацию\сельское хоз\сельс хоз 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85720" y="785794"/>
            <a:ext cx="4263720" cy="300039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14282" y="4214818"/>
            <a:ext cx="4214842" cy="19288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/>
              <a:t>Привлечено федеральных и областных средств на поддержку деятельности </a:t>
            </a:r>
            <a:r>
              <a:rPr lang="ru-RU" dirty="0" err="1" smtClean="0"/>
              <a:t>сельхозтоваропроизводителей</a:t>
            </a:r>
            <a:r>
              <a:rPr lang="ru-RU" dirty="0" smtClean="0"/>
              <a:t>  67281,65 тыс. рублей (в 2019 – 42430,0 тыс.рублей)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857232"/>
            <a:ext cx="80010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Демография, заработная плата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Среднегодовая численность за 2020 год       – 11 тысяч человек</a:t>
            </a:r>
          </a:p>
          <a:p>
            <a:pPr>
              <a:buFontTx/>
              <a:buChar char="-"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номинальная заработная плата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2020 год , рост 6,9 %                                      - 27782,7  рублей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Уровень общей безработицы                            - 10,7 %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Уровень зарегистрированной безработицы   - 4,9 %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15262" cy="7254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среднемесячная заработная плата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285720" y="1285860"/>
          <a:ext cx="8329642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357158" y="1643050"/>
            <a:ext cx="4929222" cy="47149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Строительство: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получили поддержку на строительство и приобретение жилья  5  семей ,  общая сумма - 4604,0 тыс.рублей. </a:t>
            </a:r>
            <a:r>
              <a:rPr lang="ru-RU" b="1" dirty="0" smtClean="0">
                <a:solidFill>
                  <a:schemeClr val="tx1"/>
                </a:solidFill>
              </a:rPr>
              <a:t>Общий ввод жилья в эксплуатацию: 1,9 тыс. кв.м.</a:t>
            </a:r>
            <a:r>
              <a:rPr lang="ru-RU" dirty="0" smtClean="0">
                <a:solidFill>
                  <a:schemeClr val="tx1"/>
                </a:solidFill>
              </a:rPr>
              <a:t> Через </a:t>
            </a:r>
            <a:r>
              <a:rPr lang="ru-RU" dirty="0" err="1" smtClean="0">
                <a:solidFill>
                  <a:schemeClr val="tx1"/>
                </a:solidFill>
              </a:rPr>
              <a:t>Россельхозбанк</a:t>
            </a:r>
            <a:r>
              <a:rPr lang="ru-RU" dirty="0" smtClean="0">
                <a:solidFill>
                  <a:schemeClr val="tx1"/>
                </a:solidFill>
              </a:rPr>
              <a:t> льготной ипотекой на приобретение жилья воспользовались 8 чел. на сумму 10210 тыс.рублей, в 1 квартале 2021 г. 1 заявка на 1500,0 тыс.рублей Проведен капремонт крыш 4 многоквартирных жилых домов на </a:t>
            </a:r>
            <a:r>
              <a:rPr lang="ru-RU" dirty="0" smtClean="0"/>
              <a:t>сумму 11500,0 тыс.рублей. Планируется в 2021 году капремонт 5 жилых домов.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2706" name="Picture 2" descr="D:\фото на презентацию\жкх\водозабор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86446" y="1428736"/>
            <a:ext cx="3000396" cy="235745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D:\фото на презентацию\жкх\водозабор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86446" y="4000504"/>
            <a:ext cx="3000396" cy="235745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Выноска со стрелкой вниз 11"/>
          <p:cNvSpPr/>
          <p:nvPr/>
        </p:nvSpPr>
        <p:spPr>
          <a:xfrm>
            <a:off x="1000100" y="714356"/>
            <a:ext cx="6858048" cy="785818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Строительство и жилищно-коммунальное хозяйство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жилищное строительство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ввод жилья (тыс.м2)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071538" y="1600200"/>
          <a:ext cx="7572428" cy="4329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357158" y="1214422"/>
            <a:ext cx="5715040" cy="27146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 подпрограммы «Благоустройство общественных территорий муниципальных образований Омской области» государственной программы «Формирование  комфортной городской среды» были продолжены работы по  благоустройство центральной площади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Знаменское (ул. Ленина и Пролетарская), выполнены ремонты дорог в сельских поселениях на общую сумму 19007,9 тыс.рублей.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4" name="Picture 4" descr="D:\фото на презентацию\дороги\дороги 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57290" y="4286256"/>
            <a:ext cx="3024666" cy="236673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Валентин\Desktop\Новая папка\Площадь асфальт\IMG-20200914-WA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571612"/>
            <a:ext cx="2571768" cy="214314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214546" y="642918"/>
            <a:ext cx="3560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Автомобильные дороги</a:t>
            </a:r>
            <a:r>
              <a:rPr lang="ru-RU" dirty="0" smtClean="0"/>
              <a:t>: </a:t>
            </a:r>
          </a:p>
        </p:txBody>
      </p:sp>
      <p:pic>
        <p:nvPicPr>
          <p:cNvPr id="19" name="Picture 4" descr="D:\фото на презентацию\дороги\дороги 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429256" y="4214818"/>
            <a:ext cx="3000396" cy="214314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285720" y="714356"/>
            <a:ext cx="5143536" cy="5715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Автомобильные дороги</a:t>
            </a:r>
            <a:r>
              <a:rPr lang="ru-RU" dirty="0" smtClean="0"/>
              <a:t>: </a:t>
            </a:r>
          </a:p>
          <a:p>
            <a:pPr algn="ctr"/>
            <a:r>
              <a:rPr lang="ru-RU" dirty="0" smtClean="0"/>
              <a:t>В рамках государственной программы Омской области «Развитие транспортной системы Омской области» в 2020 г проведена Реконструкция автомобильных дорог по ул. А.Г.Голодных и ул.Светлая  с.Знаменское – 32350,5 тыс. рублей (третья очередь); </a:t>
            </a:r>
          </a:p>
          <a:p>
            <a:pPr algn="ctr"/>
            <a:r>
              <a:rPr lang="ru-RU" dirty="0" smtClean="0"/>
              <a:t>Выполнены проектные работы дороги по ул.Светлая и А.Г.Голодных (</a:t>
            </a:r>
            <a:r>
              <a:rPr lang="ru-RU" dirty="0" err="1" smtClean="0"/>
              <a:t>четветрая</a:t>
            </a:r>
            <a:r>
              <a:rPr lang="ru-RU" dirty="0" smtClean="0"/>
              <a:t> очередь) – 1150,0 тыс.рублей;</a:t>
            </a:r>
          </a:p>
          <a:p>
            <a:pPr algn="ctr"/>
            <a:r>
              <a:rPr lang="ru-RU" dirty="0" smtClean="0"/>
              <a:t>Проведен ремонт автодороги Семеновка – </a:t>
            </a:r>
            <a:r>
              <a:rPr lang="ru-RU" dirty="0" err="1" smtClean="0"/>
              <a:t>Богочаново</a:t>
            </a:r>
            <a:r>
              <a:rPr lang="ru-RU" dirty="0" smtClean="0"/>
              <a:t> – 13042,79 тыс. рублей.</a:t>
            </a:r>
          </a:p>
          <a:p>
            <a:pPr algn="ctr"/>
            <a:r>
              <a:rPr lang="ru-RU" dirty="0" smtClean="0"/>
              <a:t>В 2021 году планируется реконструкция автомобильной дороги по ул. А.Г.Голодных и ул.Светлая  (четвертая очередь) – 40625,0 тыс.рублей.</a:t>
            </a:r>
          </a:p>
        </p:txBody>
      </p:sp>
      <p:pic>
        <p:nvPicPr>
          <p:cNvPr id="81924" name="Picture 4" descr="D:\фото на презентацию\дороги\дороги 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86446" y="1428736"/>
            <a:ext cx="3000395" cy="2214578"/>
          </a:xfrm>
          <a:prstGeom prst="round2DiagRect">
            <a:avLst>
              <a:gd name="adj1" fmla="val 16667"/>
              <a:gd name="adj2" fmla="val 2168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 descr="C:\Users\Валентин\Desktop\Новая папка\Фото нацпроектов\Фото\Фото нацпроект 2020\Дороги  ул. Светлая, им. Голодных\IMG_3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689508"/>
            <a:ext cx="3349606" cy="2668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D:\фото на презентацию 2\больница\IMG_658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388" y="4500570"/>
            <a:ext cx="2571768" cy="192882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0" y="4286256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428596" y="714356"/>
            <a:ext cx="7572428" cy="14287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Здравоохранение: </a:t>
            </a:r>
          </a:p>
          <a:p>
            <a:pPr algn="ctr"/>
            <a:r>
              <a:rPr lang="ru-RU" sz="2000" dirty="0" smtClean="0"/>
              <a:t>БУЗОО ЦРБ, участковая больница, </a:t>
            </a:r>
          </a:p>
          <a:p>
            <a:pPr algn="ctr"/>
            <a:r>
              <a:rPr lang="ru-RU" sz="2000" dirty="0" smtClean="0"/>
              <a:t>23 </a:t>
            </a:r>
            <a:r>
              <a:rPr lang="ru-RU" sz="2000" dirty="0" err="1" smtClean="0"/>
              <a:t>ФАПа</a:t>
            </a:r>
            <a:r>
              <a:rPr lang="ru-RU" sz="2000" dirty="0" smtClean="0"/>
              <a:t>, аптечный пункт БУЗОО Знаменская ЦРБ, </a:t>
            </a:r>
          </a:p>
          <a:p>
            <a:pPr algn="ctr"/>
            <a:r>
              <a:rPr lang="ru-RU" sz="2000" dirty="0" smtClean="0"/>
              <a:t>2 медицинских кабинета общеобразовательных школ</a:t>
            </a:r>
          </a:p>
        </p:txBody>
      </p:sp>
      <p:pic>
        <p:nvPicPr>
          <p:cNvPr id="59397" name="Picture 5" descr="https://pp.userapi.com/c639126/v639126568/212da/N6m4a5bb-Kk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1472" y="4500570"/>
            <a:ext cx="2857520" cy="192882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398" name="Picture 6" descr="D:\фото на презентацию 2\больница\IMG_6586.JPG"/>
          <p:cNvPicPr>
            <a:picLocks noChangeAspect="1" noChangeArrowheads="1"/>
          </p:cNvPicPr>
          <p:nvPr/>
        </p:nvPicPr>
        <p:blipFill>
          <a:blip r:embed="rId5" cstate="print"/>
          <a:srcRect b="5882"/>
          <a:stretch>
            <a:fillRect/>
          </a:stretch>
        </p:blipFill>
        <p:spPr bwMode="auto">
          <a:xfrm>
            <a:off x="571472" y="2285992"/>
            <a:ext cx="2846357" cy="207170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3500430" y="2214554"/>
            <a:ext cx="2857520" cy="4429156"/>
          </a:xfrm>
          <a:prstGeom prst="roundRect">
            <a:avLst>
              <a:gd name="adj" fmla="val 158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Сформированы 2 земельных участка для размещения модульных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ФАПов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с.Семеновка и с.Новоягодное. Проведен ремонт поликлиники и ремонтные работы в детской консультации по программе «Бережливая поликлиника» - 3836,4 тыс.рублей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6" name="Picture 2" descr="https://pp.userapi.com/c623724/v623724568/32f62/R26ca-bMS7I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500826" y="2143116"/>
            <a:ext cx="2449304" cy="214314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142844" y="450057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pic>
        <p:nvPicPr>
          <p:cNvPr id="46082" name="Picture 2" descr="ÐÐ°ÑÑÐ¸Ð½ÐºÐ¸ Ð¿Ð¾ Ð·Ð°Ð¿ÑÐ¾ÑÑ Ð·Ð½Ð°Ð¼ÐµÐ½ÑÐºÐ¸Ð¹ ÑÐ°Ð¹Ð¾Ð½ Ð¾Ð¼ÑÐºÐ¾Ð¹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29322" y="1000108"/>
            <a:ext cx="2962046" cy="5214974"/>
          </a:xfrm>
          <a:prstGeom prst="rect">
            <a:avLst/>
          </a:prstGeom>
          <a:noFill/>
        </p:spPr>
      </p:pic>
      <p:sp>
        <p:nvSpPr>
          <p:cNvPr id="18" name="Выноска со стрелкой вправо 17"/>
          <p:cNvSpPr/>
          <p:nvPr/>
        </p:nvSpPr>
        <p:spPr>
          <a:xfrm>
            <a:off x="285720" y="785794"/>
            <a:ext cx="5643602" cy="135732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80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Общая площадь района 3,7 тыс. кв.км. </a:t>
            </a:r>
          </a:p>
          <a:p>
            <a:pPr algn="ctr"/>
            <a:r>
              <a:rPr lang="ru-RU" sz="1600" dirty="0" smtClean="0"/>
              <a:t>(2,6 % от территории Омской области), общая площадь водных объектов, включая болота (60,7 тыс.га), площадь лесного фонда – 213,8  тыс.га, </a:t>
            </a:r>
          </a:p>
          <a:p>
            <a:pPr algn="ctr"/>
            <a:r>
              <a:rPr lang="ru-RU" sz="1600" dirty="0" smtClean="0"/>
              <a:t>в 2020 году проведено лесоустройство. </a:t>
            </a:r>
          </a:p>
          <a:p>
            <a:pPr algn="ctr"/>
            <a:endParaRPr lang="ru-RU" sz="1600" dirty="0"/>
          </a:p>
        </p:txBody>
      </p:sp>
      <p:sp>
        <p:nvSpPr>
          <p:cNvPr id="19" name="Выноска со стрелкой вправо 18"/>
          <p:cNvSpPr/>
          <p:nvPr/>
        </p:nvSpPr>
        <p:spPr>
          <a:xfrm>
            <a:off x="285720" y="2214554"/>
            <a:ext cx="5643602" cy="92869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80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8 сельских поселений</a:t>
            </a:r>
          </a:p>
          <a:p>
            <a:pPr algn="ctr"/>
            <a:r>
              <a:rPr lang="ru-RU" sz="1600" dirty="0" smtClean="0"/>
              <a:t>(40 населенных пунктов)</a:t>
            </a:r>
          </a:p>
          <a:p>
            <a:pPr algn="ctr"/>
            <a:r>
              <a:rPr lang="ru-RU" sz="1600" dirty="0" smtClean="0"/>
              <a:t>численность населения 10996 человек</a:t>
            </a:r>
          </a:p>
        </p:txBody>
      </p:sp>
      <p:sp>
        <p:nvSpPr>
          <p:cNvPr id="20" name="Выноска со стрелкой вправо 19"/>
          <p:cNvSpPr/>
          <p:nvPr/>
        </p:nvSpPr>
        <p:spPr>
          <a:xfrm>
            <a:off x="285720" y="3286124"/>
            <a:ext cx="5643602" cy="135732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80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 8 сельских поселениях утверждены правила землепользования и застройки, в 4 сельских поселениях утверждены генеральные планы, в 3 сельских поселениях (16 населенных пунктов) границы населенных пунктов внесены в ЕГРН</a:t>
            </a:r>
          </a:p>
        </p:txBody>
      </p:sp>
      <p:sp>
        <p:nvSpPr>
          <p:cNvPr id="21" name="Выноска со стрелкой вправо 20"/>
          <p:cNvSpPr/>
          <p:nvPr/>
        </p:nvSpPr>
        <p:spPr>
          <a:xfrm>
            <a:off x="285720" y="4786322"/>
            <a:ext cx="5643602" cy="171451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80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Зарегистрировано право муниципальной собственности на 208 долей (2271,1 га), оформляются в  </a:t>
            </a:r>
            <a:r>
              <a:rPr lang="ru-RU" sz="1600" dirty="0" err="1" smtClean="0">
                <a:solidFill>
                  <a:schemeClr val="tx1"/>
                </a:solidFill>
              </a:rPr>
              <a:t>мун</a:t>
            </a:r>
            <a:r>
              <a:rPr lang="ru-RU" sz="1600" dirty="0" smtClean="0">
                <a:solidFill>
                  <a:schemeClr val="tx1"/>
                </a:solidFill>
              </a:rPr>
              <a:t>. собственность 173 участка площадью 1773,86 га, вовлечено в хозяйственный оборот 2197,6 га.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86744" y="0"/>
            <a:ext cx="857256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1142976" y="2000240"/>
            <a:ext cx="7000924" cy="30003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dirty="0" smtClean="0"/>
              <a:t>12 общеобразовательных школ, 1534 обучающихся,</a:t>
            </a:r>
            <a:r>
              <a:rPr lang="ru-RU" sz="2400" b="1" dirty="0" smtClean="0"/>
              <a:t> </a:t>
            </a:r>
            <a:r>
              <a:rPr lang="ru-RU" sz="2400" dirty="0" smtClean="0"/>
              <a:t>численность работающих - 350 человек. Дополнительным образованием охвачено 1430 детей.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 </a:t>
            </a:r>
          </a:p>
        </p:txBody>
      </p:sp>
      <p:pic>
        <p:nvPicPr>
          <p:cNvPr id="1026" name="Picture 2" descr="ÐÐ°ÑÑÐ¸Ð½ÐºÐ¸ Ð¿Ð¾ Ð·Ð°Ð¿ÑÐ¾ÑÑ ÑÐºÐ¾Ð»Ð° Ð¿Ð½Ð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4"/>
            <a:ext cx="2143140" cy="2143140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ÑÐºÐ¾Ð»Ð° Ð¿Ð½Ð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1474" y="2500306"/>
            <a:ext cx="1452526" cy="1317649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77809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857232"/>
            <a:ext cx="2714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Образование: </a:t>
            </a:r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7" name="Скругленный прямоугольник 16"/>
          <p:cNvSpPr/>
          <p:nvPr/>
        </p:nvSpPr>
        <p:spPr>
          <a:xfrm>
            <a:off x="142844" y="1571612"/>
            <a:ext cx="5500726" cy="13573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«Точка роста» в 2020 году реализован на базе </a:t>
            </a:r>
            <a:r>
              <a:rPr lang="ru-RU" dirty="0" err="1" smtClean="0"/>
              <a:t>Завьяловской</a:t>
            </a:r>
            <a:r>
              <a:rPr lang="ru-RU" dirty="0" smtClean="0"/>
              <a:t> СШ на сумму 2052,0 </a:t>
            </a:r>
            <a:r>
              <a:rPr lang="ru-RU" dirty="0" err="1" smtClean="0"/>
              <a:t>тыс.рублей.создано</a:t>
            </a:r>
            <a:r>
              <a:rPr lang="ru-RU" dirty="0" smtClean="0"/>
              <a:t> 4 рабочих места  в 2021 году планируется  данный проект запустить в </a:t>
            </a:r>
            <a:r>
              <a:rPr lang="ru-RU" dirty="0" err="1" smtClean="0"/>
              <a:t>Бутаковской</a:t>
            </a:r>
            <a:r>
              <a:rPr lang="ru-RU" dirty="0" smtClean="0"/>
              <a:t> и Семеновской СШ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 rot="5400000">
            <a:off x="4018151" y="-1375001"/>
            <a:ext cx="785818" cy="4964533"/>
          </a:xfrm>
          <a:prstGeom prst="homePlate">
            <a:avLst>
              <a:gd name="adj" fmla="val 3256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/>
              <a:t>Выполнено в 2015-2020гг: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274" y="3714752"/>
            <a:ext cx="5357882" cy="92869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совершенствование МТБ, на ремонты образовательных учреждений в 2020 году израсходовано 4253,32 тыс.рублей.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5286388"/>
            <a:ext cx="5143504" cy="12858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Проведен капитальный ремонт кровли БОУ «</a:t>
            </a:r>
            <a:r>
              <a:rPr lang="ru-RU" dirty="0" err="1" smtClean="0"/>
              <a:t>Новоягодинская</a:t>
            </a:r>
            <a:r>
              <a:rPr lang="ru-RU" dirty="0" smtClean="0"/>
              <a:t> средняя школа» - 3030,6 тыс. рублей</a:t>
            </a:r>
            <a:endParaRPr lang="ru-RU" dirty="0"/>
          </a:p>
        </p:txBody>
      </p:sp>
      <p:pic>
        <p:nvPicPr>
          <p:cNvPr id="4099" name="Picture 3" descr="D:\фото на презентацию 2\образование\IMGP002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596" y="3143248"/>
            <a:ext cx="2642828" cy="1982121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3" descr="C:\Users\Валентин\Desktop\Новая папка\Фото нацпроектов\Фото\Новоягодное школа\IMG-20201007-WA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786322"/>
            <a:ext cx="2466676" cy="1857364"/>
          </a:xfrm>
          <a:prstGeom prst="rect">
            <a:avLst/>
          </a:prstGeom>
          <a:noFill/>
        </p:spPr>
      </p:pic>
      <p:pic>
        <p:nvPicPr>
          <p:cNvPr id="15" name="Picture 2" descr="C:\Users\Валентин\Desktop\Новая папка\Фото нацпроектов\Фото\Точка Роста в Завьялово\Точка Роста в Завьялово 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4992" y="1643050"/>
            <a:ext cx="2622147" cy="1928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692696"/>
            <a:ext cx="6958556" cy="108012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ДОЛ «Дружба» произведена реконструкция кровли, замена пола, установлена система водоочистки </a:t>
            </a:r>
          </a:p>
          <a:p>
            <a:pPr algn="ctr"/>
            <a:r>
              <a:rPr lang="ru-RU" dirty="0" smtClean="0"/>
              <a:t>на общую сумму 3 030 000 рублей</a:t>
            </a:r>
            <a:endParaRPr lang="ru-RU" dirty="0"/>
          </a:p>
        </p:txBody>
      </p:sp>
      <p:pic>
        <p:nvPicPr>
          <p:cNvPr id="4100" name="Picture 4" descr="C:\Users\Валентин\Desktop\Новая папка\Фото нацпроектов\Фото\ремонт лагеря Дружба\IMG-20201007-WA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16832"/>
            <a:ext cx="3522854" cy="2304256"/>
          </a:xfrm>
          <a:prstGeom prst="rect">
            <a:avLst/>
          </a:prstGeom>
          <a:noFill/>
        </p:spPr>
      </p:pic>
      <p:pic>
        <p:nvPicPr>
          <p:cNvPr id="5122" name="Picture 2" descr="C:\Users\Валентин\Desktop\Новая папка\Фото нацпроектов\Фото\ремонт лагеря Дружба\IMG-20201007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3384375" cy="2304256"/>
          </a:xfrm>
          <a:prstGeom prst="rect">
            <a:avLst/>
          </a:prstGeom>
          <a:noFill/>
        </p:spPr>
      </p:pic>
      <p:pic>
        <p:nvPicPr>
          <p:cNvPr id="5123" name="Picture 3" descr="C:\Users\Валентин\Desktop\Новая папка\Фото нацпроектов\Фото\ремонт лагеря Дружба\IMG-20201007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293096"/>
            <a:ext cx="3528392" cy="2269858"/>
          </a:xfrm>
          <a:prstGeom prst="rect">
            <a:avLst/>
          </a:prstGeom>
          <a:noFill/>
        </p:spPr>
      </p:pic>
      <p:pic>
        <p:nvPicPr>
          <p:cNvPr id="5124" name="Picture 4" descr="C:\Users\Валентин\Desktop\Новая папка\Фото нацпроектов\Фото\ремонт лагеря Дружба\IMG-20201007-WA0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293096"/>
            <a:ext cx="3384376" cy="2304255"/>
          </a:xfrm>
          <a:prstGeom prst="rect">
            <a:avLst/>
          </a:prstGeom>
          <a:noFill/>
        </p:spPr>
      </p:pic>
      <p:pic>
        <p:nvPicPr>
          <p:cNvPr id="11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pic>
        <p:nvPicPr>
          <p:cNvPr id="45058" name="Picture 2" descr="D:\фото на презентацию 2\образование\Бутаковская сош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3357562"/>
            <a:ext cx="2796906" cy="271464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3929058" y="4000504"/>
            <a:ext cx="4500594" cy="207170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Автопарк пополнился 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2новыми автомобилями: 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автобус ПАЗ-32053-70 для Семеновской СШ (2620,0 тыс.руб.);</a:t>
            </a:r>
          </a:p>
          <a:p>
            <a:pPr lvl="0" algn="ctr"/>
            <a:r>
              <a:rPr lang="en-US" sz="1600" dirty="0" smtClean="0">
                <a:solidFill>
                  <a:schemeClr val="tx1"/>
                </a:solidFill>
              </a:rPr>
              <a:t>Ford Transit</a:t>
            </a:r>
            <a:r>
              <a:rPr lang="ru-RU" sz="1600" dirty="0" smtClean="0">
                <a:solidFill>
                  <a:schemeClr val="tx1"/>
                </a:solidFill>
              </a:rPr>
              <a:t> спец.автобус для Новоягодинской СШ (2280,0 тыс.руб.);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282" y="1142984"/>
            <a:ext cx="3929090" cy="16430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1600" dirty="0" smtClean="0"/>
              <a:t>Оздоровление несовершеннолетних в лагерях дневного пребывания при школах оздоровилось 927 детей, выделены средства в размере 2052,9 тыс.рублей</a:t>
            </a:r>
            <a:endParaRPr lang="ru-RU" sz="1600" dirty="0"/>
          </a:p>
        </p:txBody>
      </p:sp>
      <p:pic>
        <p:nvPicPr>
          <p:cNvPr id="20" name="Picture 2" descr="D:\фото на презентацию 2\образование\Бутаковская сош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452937" y="928670"/>
            <a:ext cx="3333773" cy="250033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428596" y="785794"/>
            <a:ext cx="7572428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Культура: </a:t>
            </a:r>
          </a:p>
          <a:p>
            <a:pPr algn="ctr"/>
            <a:r>
              <a:rPr lang="ru-RU" dirty="0" smtClean="0"/>
              <a:t>43 учреждения - дома культуры и клубы, библиотеки, краеведческий музей, детская школа искусств, центр русской традиционной культуры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2428868"/>
            <a:ext cx="5357850" cy="17145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Среднесписочная численность работников учреждений культуры за 2019 г – 88,0 чел., средняя заработная плата по учреждениям культуры составляет –23642,0 руб. </a:t>
            </a:r>
            <a:endParaRPr lang="ru-RU" dirty="0"/>
          </a:p>
        </p:txBody>
      </p:sp>
      <p:pic>
        <p:nvPicPr>
          <p:cNvPr id="47106" name="Picture 2" descr="D:\фото на презентацию 2\культура\IMG_9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571744"/>
            <a:ext cx="2821801" cy="1881201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7" name="Picture 3" descr="D:\фото на презентацию 2\культура\IMG_9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643446"/>
            <a:ext cx="2786082" cy="185738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9" name="Picture 5" descr="D:\фото на презентацию 2\культура\IMG_7866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85786" y="4214818"/>
            <a:ext cx="3785879" cy="228601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11" name="Picture 7" descr="ÐÐ°ÑÑÐ¸Ð½ÐºÐ¸ Ð¿Ð¾ Ð·Ð°Ð¿ÑÐ¾ÑÑ ÐºÑÐ»ÑÑÑÑÐ° Ð¿Ð½Ð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4000504"/>
            <a:ext cx="1428760" cy="1114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44" y="714356"/>
            <a:ext cx="3000396" cy="16430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Заслуженный коллектив народного творчества Знаменский народный театр «Кураж» Гран При фестиваля «Театральные встречи – Калачинск -2017»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4678" y="2786058"/>
            <a:ext cx="2928958" cy="16430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Международный конкурс искусств «Золотая Сибирь» (эстрадный вокал» лауреаты </a:t>
            </a:r>
            <a:r>
              <a:rPr lang="en-US" sz="1600" dirty="0" smtClean="0"/>
              <a:t>II</a:t>
            </a:r>
            <a:r>
              <a:rPr lang="ru-RU" sz="1600" dirty="0" smtClean="0"/>
              <a:t>, </a:t>
            </a:r>
            <a:r>
              <a:rPr lang="en-US" sz="1600" dirty="0" smtClean="0"/>
              <a:t>III</a:t>
            </a:r>
            <a:r>
              <a:rPr lang="ru-RU" sz="1600" dirty="0" smtClean="0"/>
              <a:t> степени, </a:t>
            </a:r>
          </a:p>
          <a:p>
            <a:pPr algn="ctr"/>
            <a:r>
              <a:rPr lang="en-US" sz="1600" dirty="0" smtClean="0"/>
              <a:t>I </a:t>
            </a:r>
            <a:r>
              <a:rPr lang="ru-RU" sz="1600" dirty="0" smtClean="0"/>
              <a:t>дипломант</a:t>
            </a:r>
            <a:endParaRPr lang="ru-RU" sz="1600" dirty="0"/>
          </a:p>
        </p:txBody>
      </p:sp>
      <p:pic>
        <p:nvPicPr>
          <p:cNvPr id="47106" name="Picture 2" descr="D:\фото на презентацию 2\культура\IMG_904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28992" y="714357"/>
            <a:ext cx="2500330" cy="1857387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7" name="Picture 3" descr="D:\фото на презентацию 2\культура\IMG_906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2844" y="2547745"/>
            <a:ext cx="2928958" cy="190538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9" name="Picture 5" descr="D:\фото на презентацию 2\культура\IMG_786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86116" y="4667082"/>
            <a:ext cx="2714644" cy="181011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42844" y="4643446"/>
            <a:ext cx="2857520" cy="16430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Фестиваль – конкурс «Санкт – Петербургские Ассамблеи искусств» лауреаты </a:t>
            </a:r>
            <a:r>
              <a:rPr lang="en-US" sz="1600" dirty="0" smtClean="0"/>
              <a:t>III</a:t>
            </a:r>
            <a:r>
              <a:rPr lang="ru-RU" sz="1600" dirty="0" smtClean="0"/>
              <a:t> степени</a:t>
            </a:r>
            <a:endParaRPr lang="ru-RU" sz="1600" dirty="0"/>
          </a:p>
        </p:txBody>
      </p:sp>
      <p:pic>
        <p:nvPicPr>
          <p:cNvPr id="12" name="Picture 2" descr="D:\фото на презентацию 2\культура\IMG_904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215074" y="714356"/>
            <a:ext cx="2500330" cy="176230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2" descr="D:\фото на презентацию 2\культура\IMG_904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357950" y="2714620"/>
            <a:ext cx="2500330" cy="1761811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2" descr="D:\фото на презентацию 2\культура\IMG_904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357950" y="4714884"/>
            <a:ext cx="2500330" cy="183373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714356"/>
            <a:ext cx="4357718" cy="36433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2020 году в рамках национального проекта «Культура» </a:t>
            </a:r>
            <a:r>
              <a:rPr lang="ru-RU" dirty="0" smtClean="0">
                <a:solidFill>
                  <a:schemeClr val="tx1"/>
                </a:solidFill>
              </a:rPr>
              <a:t>проводился </a:t>
            </a:r>
            <a:r>
              <a:rPr lang="ru-RU" dirty="0" smtClean="0">
                <a:solidFill>
                  <a:schemeClr val="tx1"/>
                </a:solidFill>
              </a:rPr>
              <a:t>капитальный ремонт в МБОУДО «Знаменская школа искусств». На эти цели израсходовано 2240,0 тыс. </a:t>
            </a:r>
            <a:r>
              <a:rPr lang="ru-RU" dirty="0" smtClean="0">
                <a:solidFill>
                  <a:schemeClr val="tx1"/>
                </a:solidFill>
              </a:rPr>
              <a:t>рублей </a:t>
            </a:r>
            <a:r>
              <a:rPr lang="ru-RU" dirty="0" smtClean="0"/>
              <a:t>в </a:t>
            </a:r>
            <a:r>
              <a:rPr lang="ru-RU" dirty="0" smtClean="0"/>
              <a:t>2021 году </a:t>
            </a:r>
            <a:r>
              <a:rPr lang="ru-RU" dirty="0" smtClean="0"/>
              <a:t>запланировано: </a:t>
            </a:r>
            <a:r>
              <a:rPr lang="ru-RU" dirty="0" smtClean="0"/>
              <a:t>ремонт школы искусств – 992,93 тыс.рублей;</a:t>
            </a:r>
          </a:p>
          <a:p>
            <a:pPr algn="ctr"/>
            <a:r>
              <a:rPr lang="ru-RU" dirty="0" smtClean="0"/>
              <a:t>з</a:t>
            </a:r>
            <a:r>
              <a:rPr lang="ru-RU" dirty="0" smtClean="0"/>
              <a:t>амена </a:t>
            </a:r>
            <a:r>
              <a:rPr lang="ru-RU" dirty="0" smtClean="0"/>
              <a:t>окон и дверей в 3 сельских клубах – 1400,0 тыс.рублей.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4714884"/>
            <a:ext cx="4214842" cy="178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Приобретен многофункциональный передвижной культурный центр (автоклуб) на сумму 4191,233 тыс. руб.</a:t>
            </a:r>
            <a:endParaRPr lang="ru-RU" dirty="0"/>
          </a:p>
        </p:txBody>
      </p:sp>
      <p:pic>
        <p:nvPicPr>
          <p:cNvPr id="6146" name="Picture 2" descr="C:\Users\Валентин\Desktop\Новая папка\Фото нацпроектов\Фото\Фото нацпроект 2020\Автоклуб\IMG_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929066"/>
            <a:ext cx="3429024" cy="2571768"/>
          </a:xfrm>
          <a:prstGeom prst="rect">
            <a:avLst/>
          </a:prstGeom>
          <a:noFill/>
        </p:spPr>
      </p:pic>
      <p:pic>
        <p:nvPicPr>
          <p:cNvPr id="15" name="Picture 5" descr="D:\фото на презентацию 2\культура\IMG_786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14942" y="1071546"/>
            <a:ext cx="3214710" cy="257176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pic>
        <p:nvPicPr>
          <p:cNvPr id="57347" name="Picture 3" descr="D:\фото на презентацию 2\молодежка и спорт\спорт 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34" y="3143248"/>
            <a:ext cx="2857520" cy="192882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348" name="Picture 4" descr="D:\ТЕРЕМОК 2018\кросс к дню победы\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072330" y="1428736"/>
            <a:ext cx="1785950" cy="141697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352" name="Picture 8" descr="https://pp.userapi.com/c639530/v639530475/61bac/1uRd5uZb43I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357950" y="4929198"/>
            <a:ext cx="2500330" cy="178595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358" name="Picture 14" descr="https://pp.userapi.com/c630421/v630421568/1a744/RS5U_FvoGMo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714744" y="3143248"/>
            <a:ext cx="2357454" cy="171451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28596" y="714356"/>
            <a:ext cx="6286544" cy="22860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Молодежная политика, физическая</a:t>
            </a:r>
          </a:p>
          <a:p>
            <a:pPr algn="ctr"/>
            <a:r>
              <a:rPr lang="ru-RU" b="1" dirty="0" smtClean="0"/>
              <a:t> культура и спорт:</a:t>
            </a:r>
          </a:p>
          <a:p>
            <a:pPr algn="ctr"/>
            <a:r>
              <a:rPr lang="ru-RU" dirty="0" smtClean="0"/>
              <a:t>работа ведётся по приоритетным направлениям, которые отражены в подпрограмме Развитие сферы молодёжной политики, физической культуры и спорта Знаменского муниципального района Омской области</a:t>
            </a:r>
          </a:p>
        </p:txBody>
      </p:sp>
      <p:pic>
        <p:nvPicPr>
          <p:cNvPr id="16" name="Picture 14" descr="https://pp.userapi.com/c630421/v630421568/1a744/RS5U_FvoGMo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714744" y="5000636"/>
            <a:ext cx="2357454" cy="171451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4" descr="https://pp.userapi.com/c630421/v630421568/1a744/RS5U_FvoGMo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500034" y="5143512"/>
            <a:ext cx="2786082" cy="157163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3" descr="D:\фото на презентацию 2\молодежка и спорт\спорт 1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6429388" y="3071810"/>
            <a:ext cx="2428860" cy="1772411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500034" y="785794"/>
            <a:ext cx="7572428" cy="264320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спортивная база:</a:t>
            </a:r>
            <a:r>
              <a:rPr lang="ru-RU" dirty="0" smtClean="0"/>
              <a:t> 16 спортзалов, включая универсальный спортивный зал в с. Знаменское на стадионе им. Н.Ф. </a:t>
            </a:r>
            <a:r>
              <a:rPr lang="ru-RU" dirty="0" err="1" smtClean="0"/>
              <a:t>Ермаченко</a:t>
            </a:r>
            <a:r>
              <a:rPr lang="ru-RU" dirty="0" smtClean="0"/>
              <a:t>, на территории района 38 площадок для занятий футболом, волейболом, городками, баскетболом.</a:t>
            </a:r>
          </a:p>
          <a:p>
            <a:pPr algn="ctr"/>
            <a:r>
              <a:rPr lang="ru-RU" dirty="0" smtClean="0"/>
              <a:t> по программе «Газпром – детям» построен пришкольный стадион, в каждом сельском поселении есть стадион с футбольным полем, в 2019 году установлена площадка </a:t>
            </a:r>
          </a:p>
          <a:p>
            <a:pPr algn="ctr"/>
            <a:r>
              <a:rPr lang="ru-RU" dirty="0" smtClean="0"/>
              <a:t>для выполнения норм ГТО.</a:t>
            </a:r>
          </a:p>
          <a:p>
            <a:pPr algn="ctr"/>
            <a:r>
              <a:rPr lang="ru-RU" sz="2000" b="1" dirty="0" smtClean="0"/>
              <a:t> </a:t>
            </a:r>
          </a:p>
        </p:txBody>
      </p:sp>
      <p:pic>
        <p:nvPicPr>
          <p:cNvPr id="50178" name="Picture 2" descr="D:\фото на презентацию 2\молодежка и спорт\молодеж 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34" y="3714752"/>
            <a:ext cx="4071170" cy="2714643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79" name="Picture 3" descr="D:\фото на презентацию 2\молодежка и спорт\спорт 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57752" y="3643314"/>
            <a:ext cx="3929089" cy="271464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034" y="785794"/>
            <a:ext cx="8104414" cy="11310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2020 году произведен капремонт и обновлено материально-техническое оснащение ДООФСЦ «Север». – 11156,0 тыс. рублей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Валентин\Desktop\Новая папка\Фото нацпроектов\Фото\ремонт стадиона\ремонт стадиона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3316647" cy="2376263"/>
          </a:xfrm>
          <a:prstGeom prst="rect">
            <a:avLst/>
          </a:prstGeom>
          <a:noFill/>
        </p:spPr>
      </p:pic>
      <p:pic>
        <p:nvPicPr>
          <p:cNvPr id="3075" name="Picture 3" descr="C:\Users\Валентин\Desktop\Новая папка\Фото нацпроектов\Фото\ремонт ДШИ\стадион после ремонта\стадион после ремонта\IMG_3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88840"/>
            <a:ext cx="3733332" cy="2384514"/>
          </a:xfrm>
          <a:prstGeom prst="rect">
            <a:avLst/>
          </a:prstGeom>
          <a:noFill/>
        </p:spPr>
      </p:pic>
      <p:pic>
        <p:nvPicPr>
          <p:cNvPr id="3078" name="Picture 6" descr="C:\Users\Валентин\Desktop\Новая папка\Фото нацпроектов\Фото\ремонт ДШИ\стадион после ремонта\стадион после ремонта\IMG_38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437112"/>
            <a:ext cx="3312368" cy="2232248"/>
          </a:xfrm>
          <a:prstGeom prst="rect">
            <a:avLst/>
          </a:prstGeom>
          <a:noFill/>
        </p:spPr>
      </p:pic>
      <p:pic>
        <p:nvPicPr>
          <p:cNvPr id="3079" name="Picture 7" descr="C:\Users\Валентин\Desktop\Новая папка\Фото нацпроектов\Фото\ремонт ДШИ\стадион после ремонта\стадион после ремонта\IMG_39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437112"/>
            <a:ext cx="3744416" cy="2232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-714412" y="3643314"/>
          <a:ext cx="7072362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142985"/>
            <a:ext cx="7000924" cy="6429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142852"/>
            <a:ext cx="1000132" cy="1500198"/>
          </a:xfrm>
          <a:prstGeom prst="rect">
            <a:avLst/>
          </a:prstGeom>
          <a:noFill/>
        </p:spPr>
      </p:pic>
      <p:pic>
        <p:nvPicPr>
          <p:cNvPr id="7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071934" y="857232"/>
            <a:ext cx="3214710" cy="2643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00034" y="785794"/>
            <a:ext cx="3214710" cy="2643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72132" y="3857628"/>
            <a:ext cx="3214710" cy="2643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285720" y="785794"/>
            <a:ext cx="3286148" cy="6429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Физкультура и спорт</a:t>
            </a:r>
          </a:p>
        </p:txBody>
      </p:sp>
      <p:pic>
        <p:nvPicPr>
          <p:cNvPr id="58370" name="Picture 2" descr="https://pp.userapi.com/c840420/v840420751/59889/9G86np8dwxU.jpg"/>
          <p:cNvPicPr>
            <a:picLocks noChangeAspect="1" noChangeArrowheads="1"/>
          </p:cNvPicPr>
          <p:nvPr/>
        </p:nvPicPr>
        <p:blipFill>
          <a:blip r:embed="rId3" cstate="print"/>
          <a:srcRect l="5876" r="9894"/>
          <a:stretch>
            <a:fillRect/>
          </a:stretch>
        </p:blipFill>
        <p:spPr bwMode="auto">
          <a:xfrm>
            <a:off x="3929058" y="2786058"/>
            <a:ext cx="2529747" cy="200026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74" name="Picture 6" descr="https://pp.userapi.com/c638722/v638722101/1624c/7AoVpdimFAE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929059" y="714356"/>
            <a:ext cx="2571768" cy="192882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78" name="Picture 10" descr="https://pp.userapi.com/c622326/v622326568/3ddc5/-m4nEixeLNk.jpg"/>
          <p:cNvPicPr>
            <a:picLocks noChangeAspect="1" noChangeArrowheads="1"/>
          </p:cNvPicPr>
          <p:nvPr/>
        </p:nvPicPr>
        <p:blipFill>
          <a:blip r:embed="rId5" cstate="print"/>
          <a:srcRect t="10714"/>
          <a:stretch>
            <a:fillRect/>
          </a:stretch>
        </p:blipFill>
        <p:spPr bwMode="auto">
          <a:xfrm>
            <a:off x="3857620" y="4929198"/>
            <a:ext cx="2667018" cy="178595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80" name="Picture 12" descr="https://pp.userapi.com/c622326/v622326568/3dc14/NJcTeZM1GKQ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7158" y="1571612"/>
            <a:ext cx="3214710" cy="264320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82" name="Picture 14" descr="https://pp.userapi.com/c618316/v618316568/170c8/TaLfgUnhAX4.jpg"/>
          <p:cNvPicPr>
            <a:picLocks noChangeAspect="1" noChangeArrowheads="1"/>
          </p:cNvPicPr>
          <p:nvPr/>
        </p:nvPicPr>
        <p:blipFill>
          <a:blip r:embed="rId7" cstate="print"/>
          <a:srcRect l="11429"/>
          <a:stretch>
            <a:fillRect/>
          </a:stretch>
        </p:blipFill>
        <p:spPr bwMode="auto">
          <a:xfrm>
            <a:off x="6786578" y="4357694"/>
            <a:ext cx="2214578" cy="187524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84" name="Picture 16" descr="https://pp.userapi.com/c618316/v618316568/170a4/6QKhJTa25GQ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6786578" y="2214554"/>
            <a:ext cx="2214578" cy="200026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86" name="Picture 18" descr="ÐÐ°ÑÑÐ¸Ð½ÐºÐ¸ Ð¿Ð¾ Ð·Ð°Ð¿ÑÐ¾ÑÑ ÑÐ¿Ð¾ÑÑ Ð¿Ð½Ð³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928670"/>
            <a:ext cx="866186" cy="923932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357158" y="4357694"/>
            <a:ext cx="3071834" cy="22145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Укреплена спортивная база – 2419,0 тыс.рублей;</a:t>
            </a:r>
          </a:p>
          <a:p>
            <a:pPr algn="ctr"/>
            <a:r>
              <a:rPr lang="ru-RU" dirty="0" smtClean="0"/>
              <a:t>На развитие спорта – 819,21 тыс.рублей. </a:t>
            </a:r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бюджет </a:t>
            </a:r>
            <a:r>
              <a:rPr lang="ru-RU" b="1" dirty="0" err="1" smtClean="0">
                <a:solidFill>
                  <a:srgbClr val="002060"/>
                </a:solidFill>
              </a:rPr>
              <a:t>знаменского</a:t>
            </a:r>
            <a:r>
              <a:rPr lang="ru-RU" b="1" dirty="0" smtClean="0">
                <a:solidFill>
                  <a:srgbClr val="002060"/>
                </a:solidFill>
              </a:rPr>
              <a:t> муниципального района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57158" y="1571612"/>
          <a:ext cx="8229600" cy="425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3553805" y="-2625167"/>
            <a:ext cx="1214446" cy="7464864"/>
          </a:xfrm>
          <a:prstGeom prst="homePlate">
            <a:avLst>
              <a:gd name="adj" fmla="val 4856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Приоритетные направления в дальнейшей деятельности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00496" y="2357430"/>
            <a:ext cx="4643470" cy="74597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ru-RU" sz="2000" b="1" dirty="0" smtClean="0"/>
              <a:t>ремонт и реконструкция автомобильных дорог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00496" y="4214818"/>
            <a:ext cx="4714908" cy="64294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благоустройство населённых пунктов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00496" y="5857892"/>
            <a:ext cx="4714908" cy="50006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ru-RU" sz="2000" b="1" dirty="0" smtClean="0"/>
              <a:t>строительство жилья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00496" y="5072074"/>
            <a:ext cx="4714908" cy="50006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ru-RU" sz="2000" b="1" dirty="0" smtClean="0"/>
              <a:t>развитие социальной сферы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7105" name="Picture 1" descr="D:\фото на презентацию\район карта и ле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743941" cy="5357826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4000496" y="3357562"/>
            <a:ext cx="4714908" cy="50006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развитие сельского хозяйства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4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072462" y="214290"/>
            <a:ext cx="877643" cy="1268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pic>
        <p:nvPicPr>
          <p:cNvPr id="8" name="Picture 3" descr="D:\фото на презентацию\МАЛАЯ РОДИНА ЗАГОЛОВ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0"/>
            <a:ext cx="9144000" cy="137088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3214686"/>
            <a:ext cx="9144000" cy="16877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</a:t>
            </a:r>
          </a:p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214290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Ольга\Desktop\Знаменский идущий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1000108"/>
            <a:ext cx="928694" cy="12858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63999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2303640" y="-1375001"/>
            <a:ext cx="1214446" cy="4964533"/>
          </a:xfrm>
          <a:prstGeom prst="homePlate">
            <a:avLst>
              <a:gd name="adj" fmla="val 4856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«Точки роста» развития Знаменского района: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4282" y="1857364"/>
            <a:ext cx="5786478" cy="228601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marL="266700" indent="-266700">
              <a:buAutoNum type="arabicPeriod"/>
            </a:pPr>
            <a:r>
              <a:rPr lang="ru-RU" sz="1600" b="1" dirty="0" smtClean="0">
                <a:solidFill>
                  <a:schemeClr val="tx1"/>
                </a:solidFill>
              </a:rPr>
              <a:t>Развитие сельского хозяйства, производство и переработка сельскохозяйственной продукции.; </a:t>
            </a:r>
          </a:p>
          <a:p>
            <a:pPr marL="266700" indent="-266700">
              <a:buAutoNum type="arabicPeriod"/>
            </a:pPr>
            <a:r>
              <a:rPr lang="ru-RU" sz="1600" b="1" dirty="0" smtClean="0">
                <a:solidFill>
                  <a:schemeClr val="tx1"/>
                </a:solidFill>
              </a:rPr>
              <a:t>Лесопереработка, производство пиломатериала;</a:t>
            </a:r>
          </a:p>
          <a:p>
            <a:pPr marL="342900" indent="-342900"/>
            <a:r>
              <a:rPr lang="ru-RU" sz="1600" b="1" dirty="0" smtClean="0">
                <a:solidFill>
                  <a:schemeClr val="tx1"/>
                </a:solidFill>
              </a:rPr>
              <a:t>3. Переработка дикорастущего сырья;</a:t>
            </a:r>
          </a:p>
          <a:p>
            <a:pPr marL="266700" indent="-266700"/>
            <a:r>
              <a:rPr lang="ru-RU" sz="1600" b="1" dirty="0" smtClean="0">
                <a:solidFill>
                  <a:schemeClr val="tx1"/>
                </a:solidFill>
              </a:rPr>
              <a:t>4. Развитие потребительского рынка, сферы торговли и услуг.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3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72198" y="2000240"/>
            <a:ext cx="2882030" cy="2159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02608" y="4572009"/>
            <a:ext cx="2752305" cy="2285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143240" y="4643447"/>
            <a:ext cx="2857520" cy="2214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142852"/>
            <a:ext cx="1000132" cy="150019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85720" y="0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072198" y="4714884"/>
            <a:ext cx="2714644" cy="200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2357407" y="-1143017"/>
            <a:ext cx="1428760" cy="5286382"/>
          </a:xfrm>
          <a:prstGeom prst="homePlate">
            <a:avLst>
              <a:gd name="adj" fmla="val 48566"/>
            </a:avLst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Заготовка и переработка леса:</a:t>
            </a:r>
          </a:p>
          <a:p>
            <a:pPr algn="ctr"/>
            <a:r>
              <a:rPr lang="ru-RU" dirty="0" smtClean="0"/>
              <a:t>САУ «Знаменский лесхоз», ООО: «</a:t>
            </a:r>
            <a:r>
              <a:rPr lang="ru-RU" dirty="0" err="1" smtClean="0"/>
              <a:t>Олист</a:t>
            </a:r>
            <a:r>
              <a:rPr lang="ru-RU" dirty="0" smtClean="0"/>
              <a:t>», «Альянс», индивидуальные предприниматели</a:t>
            </a:r>
            <a:r>
              <a:rPr lang="ru-RU" b="1" dirty="0" smtClean="0"/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2643182"/>
            <a:ext cx="4857784" cy="114300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Расчетная лесосека по району составляет 400 тыс.куб.м. в год, используется на 25 – 30 %.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86116" y="3857628"/>
            <a:ext cx="2643206" cy="2143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3857628"/>
            <a:ext cx="2571768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00760" y="3857628"/>
            <a:ext cx="2571768" cy="2071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857884" y="1785926"/>
            <a:ext cx="2786082" cy="2071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214290"/>
            <a:ext cx="1143008" cy="150019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8" y="142852"/>
            <a:ext cx="6929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3929055" y="-2214600"/>
            <a:ext cx="571506" cy="6572294"/>
          </a:xfrm>
          <a:prstGeom prst="homePlate">
            <a:avLst>
              <a:gd name="adj" fmla="val 4908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Производство хлеба и хлебобулочных изделий: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00034" y="1643050"/>
            <a:ext cx="3714776" cy="20002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Производством хлеба и хлебобулочных изделий занимаются индивидуальные предприниматели: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Петерс</a:t>
            </a:r>
            <a:r>
              <a:rPr lang="ru-RU" dirty="0" smtClean="0">
                <a:solidFill>
                  <a:schemeClr val="tx1"/>
                </a:solidFill>
              </a:rPr>
              <a:t> Э.И., Перовская Э.И., 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Однагулова</a:t>
            </a:r>
            <a:r>
              <a:rPr lang="ru-RU" dirty="0" smtClean="0">
                <a:solidFill>
                  <a:schemeClr val="tx1"/>
                </a:solidFill>
              </a:rPr>
              <a:t> Г.Р., ООО «</a:t>
            </a:r>
            <a:r>
              <a:rPr lang="ru-RU" dirty="0" err="1" smtClean="0">
                <a:solidFill>
                  <a:schemeClr val="tx1"/>
                </a:solidFill>
              </a:rPr>
              <a:t>Холлифуд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3857628"/>
            <a:ext cx="3857652" cy="2564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3857628"/>
            <a:ext cx="4000528" cy="2500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142852"/>
            <a:ext cx="1000132" cy="1500198"/>
          </a:xfrm>
          <a:prstGeom prst="rect">
            <a:avLst/>
          </a:prstGeom>
          <a:noFill/>
        </p:spPr>
      </p:pic>
      <p:sp>
        <p:nvSpPr>
          <p:cNvPr id="25" name="Скругленный прямоугольник 24"/>
          <p:cNvSpPr/>
          <p:nvPr/>
        </p:nvSpPr>
        <p:spPr>
          <a:xfrm>
            <a:off x="4357686" y="1643050"/>
            <a:ext cx="4500594" cy="20002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2020 году наблюдается рост объемов производства в 1,5 раза к уровню 2019 года. Общий объем производства составил 416,1 тонны.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За январь – апрель 2021 года – 116,75 тонн.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" name="Picture 6" descr="ÐÐ°ÑÑÐ¸Ð½ÐºÐ¸ Ð¿Ð¾ Ð·Ð°Ð¿ÑÐ¾ÑÑ ÑÐ»ÐµÐ± Ð¿Ð½Ð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000372"/>
            <a:ext cx="1928826" cy="17145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1472" y="142852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dirty="0"/>
          </a:p>
        </p:txBody>
      </p:sp>
      <p:sp>
        <p:nvSpPr>
          <p:cNvPr id="13" name="Пятиугольник 12"/>
          <p:cNvSpPr/>
          <p:nvPr/>
        </p:nvSpPr>
        <p:spPr>
          <a:xfrm rot="5400000">
            <a:off x="3750462" y="-2178882"/>
            <a:ext cx="928694" cy="6572294"/>
          </a:xfrm>
          <a:prstGeom prst="homePlate">
            <a:avLst>
              <a:gd name="adj" fmla="val 4908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Производство хлеба и хлебобулочных изделий за :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7748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3357554" y="2786058"/>
            <a:ext cx="5357850" cy="150019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2020 году заготовлено 13 тонн грибов, 2 тонны ягод. </a:t>
            </a:r>
            <a:r>
              <a:rPr lang="ru-RU" dirty="0" smtClean="0"/>
              <a:t>На переработке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было задействовано 3 сезонных работника, на заготовке задействовано население двух сельских поселений.</a:t>
            </a:r>
            <a:endParaRPr lang="ru-RU" b="1" i="1" dirty="0" smtClean="0"/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-5334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762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297" name="Rectangle 11"/>
          <p:cNvSpPr>
            <a:spLocks noChangeArrowheads="1"/>
          </p:cNvSpPr>
          <p:nvPr/>
        </p:nvSpPr>
        <p:spPr bwMode="auto">
          <a:xfrm>
            <a:off x="228600" y="4267200"/>
            <a:ext cx="830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71802" y="1071546"/>
            <a:ext cx="5000660" cy="14287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Произведено и реализовано молока 9,5 тонн. Доход  от реализации молочной продукции составил 475,0 тыс.руб., средняя цена реализации 50 руб. за 1 литр.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285728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588" name="Picture 4" descr="ÐÐ°ÑÑÐ¸Ð½ÐºÐ¸ Ð¿Ð¾ Ð·Ð°Ð¿ÑÐ¾ÑÑ Ð´Ð¸ÐºÐ¾ÑÐ¾ÑÑ Ð¿Ð½Ð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1266832" cy="1000108"/>
          </a:xfrm>
          <a:prstGeom prst="rect">
            <a:avLst/>
          </a:prstGeom>
          <a:noFill/>
        </p:spPr>
      </p:pic>
      <p:pic>
        <p:nvPicPr>
          <p:cNvPr id="67592" name="Picture 8" descr="ÐÐ°ÑÑÐ¸Ð½ÐºÐ¸ Ð¿Ð¾ Ð·Ð°Ð¿ÑÐ¾ÑÑ ÑÐ³Ð¾Ð´Ñ Ð³ÑÐ¸Ð±Ñ Ð¿Ð½Ð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876"/>
            <a:ext cx="1571604" cy="928694"/>
          </a:xfrm>
          <a:prstGeom prst="rect">
            <a:avLst/>
          </a:prstGeom>
          <a:noFill/>
        </p:spPr>
      </p:pic>
      <p:pic>
        <p:nvPicPr>
          <p:cNvPr id="67596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83577">
            <a:off x="7920674" y="3049491"/>
            <a:ext cx="917853" cy="990059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357158" y="5072074"/>
            <a:ext cx="5072098" cy="114300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Производство по выращиванию картофеля, в 2020 году собрано 700 тонн с 30 га. Занято 8 человек. Имеется картофелехранилище на 2000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21214" y="4427034"/>
            <a:ext cx="3065628" cy="2073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2330" y="928670"/>
            <a:ext cx="2233720" cy="2071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http://komsml.cap.ru/UserContent/komsml/Photo/2018_12/25/4b431244-06a5-4f85-b0a7-c1c0bb72b95c/hd_67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28596" y="3000372"/>
            <a:ext cx="2510243" cy="192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D:\фото на презентацию\герб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8082090" y="142852"/>
            <a:ext cx="877643" cy="1268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277482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428736"/>
            <a:ext cx="8286808" cy="16430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158 СМП, из них 143 ИП и КФХ.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переходом с ЕНВД на другие системы налогообложения 27 ИП закрыты,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2021 году на территории района 82 налогоплательщика зарегистрированы в качестве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самозанятых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42844" y="2786058"/>
          <a:ext cx="8143932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6" y="0"/>
            <a:ext cx="785818" cy="114300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 rot="5400000">
            <a:off x="4536280" y="-1893130"/>
            <a:ext cx="571504" cy="5929352"/>
          </a:xfrm>
          <a:prstGeom prst="homePlate">
            <a:avLst>
              <a:gd name="adj" fmla="val 4908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Предпринимательство: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МУНИЦИПАЛЬНЫЙ РАЙОН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785786" y="4143380"/>
            <a:ext cx="7429552" cy="15001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Поддержка предпринимателей – с 2016 года на открытие собственного дела 11 предпринимателей получили поддержку в рамках муниципальной программы на сумму 2722979,2 рублей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Ольга\Desktop\Знаменский идущий (1) (1)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785818" cy="114300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 rot="5400000">
            <a:off x="4464842" y="-1678816"/>
            <a:ext cx="571504" cy="5929352"/>
          </a:xfrm>
          <a:prstGeom prst="homePlate">
            <a:avLst>
              <a:gd name="adj" fmla="val 4908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Предпринимательство: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одержимое 8"/>
          <p:cNvSpPr txBox="1">
            <a:spLocks/>
          </p:cNvSpPr>
          <p:nvPr/>
        </p:nvSpPr>
        <p:spPr>
          <a:xfrm>
            <a:off x="857224" y="1857364"/>
            <a:ext cx="7429552" cy="15001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отгруженных товаров собственного производства, выполненных работ, оказанных услуг организациями малого предпринимательства в 2020 году рост к 2019 составил  9,8 %.</a:t>
            </a:r>
          </a:p>
        </p:txBody>
      </p:sp>
    </p:spTree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9417</TotalTime>
  <Words>1494</Words>
  <Application>Microsoft Office PowerPoint</Application>
  <PresentationFormat>Экран (4:3)</PresentationFormat>
  <Paragraphs>163</Paragraphs>
  <Slides>33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Слайд 1</vt:lpstr>
      <vt:lpstr>Слайд 2</vt:lpstr>
      <vt:lpstr>ЗНАМЕНСКИЙ МУНИЦИПАЛЬНЫЙ РАЙОН</vt:lpstr>
      <vt:lpstr>Слайд 4</vt:lpstr>
      <vt:lpstr>Слайд 5</vt:lpstr>
      <vt:lpstr>Слайд 6</vt:lpstr>
      <vt:lpstr>Слайд 7</vt:lpstr>
      <vt:lpstr>ЗНАМЕНСКИЙ МУНИЦИПАЛЬНЫЙ РАЙОН</vt:lpstr>
      <vt:lpstr>ЗНАМЕНСКИЙ МУНИЦИПАЛЬНЫЙ РАЙОН</vt:lpstr>
      <vt:lpstr>Слайд 10</vt:lpstr>
      <vt:lpstr>Слайд 11</vt:lpstr>
      <vt:lpstr>Слайд 12</vt:lpstr>
      <vt:lpstr>Слайд 13</vt:lpstr>
      <vt:lpstr>среднемесячная заработная плата</vt:lpstr>
      <vt:lpstr>Слайд 15</vt:lpstr>
      <vt:lpstr>жилищное строительство ввод жилья (тыс.м2)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бюджет знаменского муниципального района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Latisheva</dc:creator>
  <cp:lastModifiedBy>User</cp:lastModifiedBy>
  <cp:revision>806</cp:revision>
  <cp:lastPrinted>2018-07-30T06:09:15Z</cp:lastPrinted>
  <dcterms:created xsi:type="dcterms:W3CDTF">2014-10-23T08:14:31Z</dcterms:created>
  <dcterms:modified xsi:type="dcterms:W3CDTF">2021-07-07T05:33:35Z</dcterms:modified>
</cp:coreProperties>
</file>