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401" r:id="rId2"/>
    <p:sldId id="329" r:id="rId3"/>
    <p:sldId id="363" r:id="rId4"/>
    <p:sldId id="403" r:id="rId5"/>
    <p:sldId id="404" r:id="rId6"/>
    <p:sldId id="405" r:id="rId7"/>
    <p:sldId id="406" r:id="rId8"/>
    <p:sldId id="352" r:id="rId9"/>
    <p:sldId id="366" r:id="rId10"/>
    <p:sldId id="367" r:id="rId11"/>
    <p:sldId id="351" r:id="rId12"/>
    <p:sldId id="368" r:id="rId13"/>
    <p:sldId id="369" r:id="rId14"/>
    <p:sldId id="344" r:id="rId15"/>
    <p:sldId id="400" r:id="rId16"/>
    <p:sldId id="399" r:id="rId17"/>
    <p:sldId id="284" r:id="rId18"/>
    <p:sldId id="370" r:id="rId19"/>
    <p:sldId id="384" r:id="rId20"/>
    <p:sldId id="327" r:id="rId21"/>
    <p:sldId id="397" r:id="rId22"/>
    <p:sldId id="383" r:id="rId23"/>
    <p:sldId id="396" r:id="rId24"/>
    <p:sldId id="374" r:id="rId25"/>
    <p:sldId id="381" r:id="rId26"/>
    <p:sldId id="376" r:id="rId27"/>
    <p:sldId id="380" r:id="rId28"/>
    <p:sldId id="389" r:id="rId29"/>
    <p:sldId id="386" r:id="rId30"/>
    <p:sldId id="392" r:id="rId31"/>
    <p:sldId id="393" r:id="rId32"/>
    <p:sldId id="395" r:id="rId33"/>
    <p:sldId id="398" r:id="rId34"/>
    <p:sldId id="373" r:id="rId35"/>
    <p:sldId id="319" r:id="rId36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79E38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1" autoAdjust="0"/>
    <p:restoredTop sz="90805" autoAdjust="0"/>
  </p:normalViewPr>
  <p:slideViewPr>
    <p:cSldViewPr>
      <p:cViewPr varScale="1">
        <p:scale>
          <a:sx n="83" d="100"/>
          <a:sy n="83" d="100"/>
        </p:scale>
        <p:origin x="-984" y="-7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2E59C-5DF7-40AF-BD9A-786A22D025D6}" type="datetimeFigureOut">
              <a:rPr lang="ru-RU" smtClean="0"/>
              <a:pPr/>
              <a:t>14.06.2024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25C3E-DEC0-48CB-B162-27B4C7991D6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25C3E-DEC0-48CB-B162-27B4C7991D62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25C3E-DEC0-48CB-B162-27B4C7991D62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25C3E-DEC0-48CB-B162-27B4C7991D62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25C3E-DEC0-48CB-B162-27B4C7991D62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25C3E-DEC0-48CB-B162-27B4C7991D62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25C3E-DEC0-48CB-B162-27B4C7991D62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25C3E-DEC0-48CB-B162-27B4C7991D62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25C3E-DEC0-48CB-B162-27B4C7991D62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25C3E-DEC0-48CB-B162-27B4C7991D62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25C3E-DEC0-48CB-B162-27B4C7991D62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1" i="0">
                <a:solidFill>
                  <a:srgbClr val="EF41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rgbClr val="0066B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350" y="666597"/>
            <a:ext cx="3839845" cy="394970"/>
          </a:xfrm>
          <a:custGeom>
            <a:avLst/>
            <a:gdLst/>
            <a:ahLst/>
            <a:cxnLst/>
            <a:rect l="l" t="t" r="r" b="b"/>
            <a:pathLst>
              <a:path w="3839845" h="394969">
                <a:moveTo>
                  <a:pt x="0" y="394817"/>
                </a:moveTo>
                <a:lnTo>
                  <a:pt x="3839298" y="394817"/>
                </a:lnTo>
                <a:lnTo>
                  <a:pt x="3839298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350" y="666597"/>
            <a:ext cx="3839845" cy="394970"/>
          </a:xfrm>
          <a:custGeom>
            <a:avLst/>
            <a:gdLst/>
            <a:ahLst/>
            <a:cxnLst/>
            <a:rect l="l" t="t" r="r" b="b"/>
            <a:pathLst>
              <a:path w="3839845" h="394969">
                <a:moveTo>
                  <a:pt x="0" y="394817"/>
                </a:moveTo>
                <a:lnTo>
                  <a:pt x="3839298" y="394817"/>
                </a:lnTo>
                <a:lnTo>
                  <a:pt x="3839298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ln w="12700">
            <a:solidFill>
              <a:srgbClr val="0066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1" i="0">
                <a:solidFill>
                  <a:srgbClr val="EF41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751803" y="1772422"/>
            <a:ext cx="2420620" cy="3927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50" b="1" i="0">
                <a:solidFill>
                  <a:srgbClr val="0066B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3804" y="601967"/>
            <a:ext cx="7871459" cy="394970"/>
          </a:xfrm>
          <a:custGeom>
            <a:avLst/>
            <a:gdLst/>
            <a:ahLst/>
            <a:cxnLst/>
            <a:rect l="l" t="t" r="r" b="b"/>
            <a:pathLst>
              <a:path w="7871459" h="394969">
                <a:moveTo>
                  <a:pt x="0" y="394817"/>
                </a:moveTo>
                <a:lnTo>
                  <a:pt x="7871294" y="394817"/>
                </a:lnTo>
                <a:lnTo>
                  <a:pt x="7871294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3804" y="601967"/>
            <a:ext cx="7871459" cy="394970"/>
          </a:xfrm>
          <a:custGeom>
            <a:avLst/>
            <a:gdLst/>
            <a:ahLst/>
            <a:cxnLst/>
            <a:rect l="l" t="t" r="r" b="b"/>
            <a:pathLst>
              <a:path w="7871459" h="394969">
                <a:moveTo>
                  <a:pt x="0" y="394817"/>
                </a:moveTo>
                <a:lnTo>
                  <a:pt x="7871294" y="394817"/>
                </a:lnTo>
                <a:lnTo>
                  <a:pt x="7871294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ln w="12700">
            <a:solidFill>
              <a:srgbClr val="0066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1" i="0">
                <a:solidFill>
                  <a:srgbClr val="EF41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14AD0-6F28-4B66-A20D-7A814EE31D2A}" type="datetimeFigureOut">
              <a:rPr lang="ru-RU"/>
              <a:pPr>
                <a:defRPr/>
              </a:pPr>
              <a:t>14.06.2024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94CB6-2266-46A0-A631-92E94AFB4D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3245" y="1278733"/>
            <a:ext cx="7737508" cy="436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1" i="0">
                <a:solidFill>
                  <a:srgbClr val="EF41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35163" y="2145018"/>
            <a:ext cx="7417434" cy="43389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0">
                <a:solidFill>
                  <a:srgbClr val="0066B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hyperlink" Target="mailto:ekonom_znam@mail.ru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ekonom_znam@mail.ru" TargetMode="External"/><Relationship Id="rId2" Type="http://schemas.openxmlformats.org/officeDocument/2006/relationships/hyperlink" Target="mailto:znam@mr.omskportal.r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422" y="5786454"/>
            <a:ext cx="6940589" cy="507193"/>
          </a:xfrm>
        </p:spPr>
        <p:txBody>
          <a:bodyPr/>
          <a:lstStyle/>
          <a:p>
            <a:r>
              <a:rPr lang="ru-RU" sz="2400" dirty="0" smtClean="0">
                <a:solidFill>
                  <a:srgbClr val="0066B3"/>
                </a:solidFill>
                <a:latin typeface="Times New Roman" pitchFamily="18" charset="0"/>
                <a:cs typeface="Times New Roman" pitchFamily="18" charset="0"/>
              </a:rPr>
              <a:t>ЗНАМЕНСКИЙ МУНИЦИПАЛЬНЫЙ РАЙОН</a:t>
            </a:r>
            <a:r>
              <a:rPr lang="ru-RU" sz="2400" b="0" spc="80" dirty="0" smtClean="0">
                <a:solidFill>
                  <a:srgbClr val="0066B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0" spc="80" dirty="0" smtClean="0">
                <a:solidFill>
                  <a:srgbClr val="0066B3"/>
                </a:solidFill>
              </a:rPr>
              <a:t>                                                </a:t>
            </a:r>
            <a:br>
              <a:rPr lang="ru-RU" sz="2800" b="0" spc="80" dirty="0" smtClean="0">
                <a:solidFill>
                  <a:srgbClr val="0066B3"/>
                </a:solidFill>
              </a:rPr>
            </a:br>
            <a:r>
              <a:rPr lang="ru-RU" sz="2800" b="0" spc="80" dirty="0" smtClean="0">
                <a:solidFill>
                  <a:srgbClr val="0066B3"/>
                </a:solidFill>
              </a:rPr>
              <a:t/>
            </a:r>
            <a:br>
              <a:rPr lang="ru-RU" sz="2800" b="0" spc="80" dirty="0" smtClean="0">
                <a:solidFill>
                  <a:srgbClr val="0066B3"/>
                </a:solidFill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2857496"/>
            <a:ext cx="3714776" cy="678238"/>
          </a:xfrm>
        </p:spPr>
        <p:txBody>
          <a:bodyPr/>
          <a:lstStyle/>
          <a:p>
            <a:r>
              <a:rPr lang="ru-RU" sz="2900" b="1" spc="8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Инвестиционный </a:t>
            </a:r>
          </a:p>
          <a:p>
            <a:r>
              <a:rPr lang="ru-RU" sz="2900" b="1" spc="8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профиль</a:t>
            </a:r>
            <a:endParaRPr lang="ru-RU" sz="2900" b="1" dirty="0">
              <a:solidFill>
                <a:srgbClr val="0070C0"/>
              </a:solidFill>
            </a:endParaRPr>
          </a:p>
        </p:txBody>
      </p:sp>
      <p:pic>
        <p:nvPicPr>
          <p:cNvPr id="5" name="Picture 5" descr="D:\фото на презентацию\герб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7158" y="571480"/>
            <a:ext cx="573500" cy="800384"/>
          </a:xfrm>
          <a:prstGeom prst="rect">
            <a:avLst/>
          </a:prstGeom>
          <a:noFill/>
        </p:spPr>
      </p:pic>
      <p:sp>
        <p:nvSpPr>
          <p:cNvPr id="6" name="Пятиугольник 5"/>
          <p:cNvSpPr/>
          <p:nvPr/>
        </p:nvSpPr>
        <p:spPr>
          <a:xfrm>
            <a:off x="214282" y="428604"/>
            <a:ext cx="3357586" cy="5572164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USer\Downloads\WhatsApp Image 2023-08-14 at 15.05.30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285728"/>
            <a:ext cx="5034431" cy="3643338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2643182"/>
            <a:ext cx="1763702" cy="1287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623305"/>
            <a:ext cx="807719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spcBef>
                <a:spcPts val="100"/>
              </a:spcBef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Ключевые отрасли района</a:t>
            </a:r>
            <a:endParaRPr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15074" y="6550223"/>
            <a:ext cx="31098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Предварительные показатели 2023 года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85720" y="1142984"/>
            <a:ext cx="8686799" cy="5068401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3750088"/>
              <a:satOff val="-5627"/>
              <a:lumOff val="-915"/>
              <a:alphaOff val="0"/>
            </a:schemeClr>
          </a:fillRef>
          <a:effectRef idx="1">
            <a:schemeClr val="accent3">
              <a:hueOff val="3750088"/>
              <a:satOff val="-5627"/>
              <a:lumOff val="-915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Скругленный прямоугольник 4"/>
          <p:cNvSpPr/>
          <p:nvPr/>
        </p:nvSpPr>
        <p:spPr>
          <a:xfrm>
            <a:off x="2266951" y="1162200"/>
            <a:ext cx="4495800" cy="41879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Лесопромышленная отрасль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29190" y="4786322"/>
            <a:ext cx="3643338" cy="67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Заготовка древесины – 85 тыс. куб. м.</a:t>
            </a:r>
          </a:p>
          <a:p>
            <a:pPr marL="12700" lvl="0" algn="ctr">
              <a:spcBef>
                <a:spcPts val="100"/>
              </a:spcBef>
              <a:defRPr/>
            </a:pPr>
            <a:r>
              <a:rPr lang="ru-RU" sz="1200" b="1" kern="0" spc="40" dirty="0" smtClean="0">
                <a:latin typeface="Times New Roman" pitchFamily="18" charset="0"/>
                <a:cs typeface="Times New Roman" pitchFamily="18" charset="0"/>
              </a:rPr>
              <a:t>площадь </a:t>
            </a:r>
            <a:r>
              <a:rPr lang="ru-RU" sz="1200" b="1" kern="0" spc="40" dirty="0">
                <a:latin typeface="Times New Roman" pitchFamily="18" charset="0"/>
                <a:cs typeface="Times New Roman" pitchFamily="18" charset="0"/>
              </a:rPr>
              <a:t>лесного фонда – </a:t>
            </a:r>
            <a:r>
              <a:rPr lang="ru-RU" sz="1200" b="1" kern="0" spc="40" dirty="0" smtClean="0">
                <a:latin typeface="Times New Roman" pitchFamily="18" charset="0"/>
                <a:cs typeface="Times New Roman" pitchFamily="18" charset="0"/>
              </a:rPr>
              <a:t>228,7 тыс. га;</a:t>
            </a:r>
          </a:p>
          <a:p>
            <a:pPr marL="12700" lvl="0" algn="ctr">
              <a:spcBef>
                <a:spcPts val="100"/>
              </a:spcBef>
              <a:defRPr/>
            </a:pPr>
            <a:r>
              <a:rPr lang="ru-RU" sz="1200" b="1" kern="0" spc="40" dirty="0" smtClean="0">
                <a:latin typeface="Times New Roman" pitchFamily="18" charset="0"/>
                <a:cs typeface="Times New Roman" pitchFamily="18" charset="0"/>
              </a:rPr>
              <a:t>общий </a:t>
            </a:r>
            <a:r>
              <a:rPr lang="ru-RU" sz="1200" b="1" kern="0" spc="40" dirty="0">
                <a:latin typeface="Times New Roman" pitchFamily="18" charset="0"/>
                <a:cs typeface="Times New Roman" pitchFamily="18" charset="0"/>
              </a:rPr>
              <a:t>запас древесины – </a:t>
            </a:r>
            <a:r>
              <a:rPr lang="ru-RU" sz="1200" b="1" kern="0" spc="40" dirty="0" smtClean="0">
                <a:latin typeface="Times New Roman" pitchFamily="18" charset="0"/>
                <a:cs typeface="Times New Roman" pitchFamily="18" charset="0"/>
              </a:rPr>
              <a:t>27200,0 тыс. куб. м.</a:t>
            </a:r>
          </a:p>
        </p:txBody>
      </p:sp>
      <p:sp>
        <p:nvSpPr>
          <p:cNvPr id="25" name="Скругленный прямоугольник 4"/>
          <p:cNvSpPr/>
          <p:nvPr/>
        </p:nvSpPr>
        <p:spPr>
          <a:xfrm>
            <a:off x="2324100" y="4372154"/>
            <a:ext cx="4495800" cy="41879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https://avatars.mds.yandex.net/i?id=98fb41262e9a85ff68af524c505d333facf496b1-5232111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928802"/>
            <a:ext cx="2595612" cy="2286016"/>
          </a:xfrm>
          <a:prstGeom prst="rect">
            <a:avLst/>
          </a:prstGeom>
          <a:noFill/>
        </p:spPr>
      </p:pic>
      <p:pic>
        <p:nvPicPr>
          <p:cNvPr id="33798" name="Picture 6" descr="https://avatars.mds.yandex.net/i?id=addbbdb00d4747ab99f5cfc9e8e27d5099253f5e-5022897-images-thumbs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285992"/>
            <a:ext cx="2806487" cy="16430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4293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750" y="383575"/>
            <a:ext cx="8985250" cy="394970"/>
          </a:xfrm>
          <a:custGeom>
            <a:avLst/>
            <a:gdLst/>
            <a:ahLst/>
            <a:cxnLst/>
            <a:rect l="l" t="t" r="r" b="b"/>
            <a:pathLst>
              <a:path w="3839845" h="394969">
                <a:moveTo>
                  <a:pt x="0" y="394817"/>
                </a:moveTo>
                <a:lnTo>
                  <a:pt x="3839298" y="394817"/>
                </a:lnTo>
                <a:lnTo>
                  <a:pt x="3839298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28599" y="381000"/>
            <a:ext cx="8763001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500" b="1" spc="-45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Ключевые организации на территории района</a:t>
            </a:r>
            <a:endParaRPr sz="2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48" name="AutoShape 4" descr="https://xn-----7kcbekeiftdh9amwkb4d2o.xn--p1ai/wp-content/uploads/2016/06/proizvodstvo-syr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156" name="AutoShape 12" descr="https://img-fotki.yandex.ru/get/5307/154918759.1ea/0_103a4f_7d140abf_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158" name="AutoShape 14" descr="https://img-fotki.yandex.ru/get/5307/154918759.1ea/0_103a4f_7d140abf_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6896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0"/>
            <a:ext cx="6399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6399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4"/>
          <p:cNvSpPr/>
          <p:nvPr/>
        </p:nvSpPr>
        <p:spPr>
          <a:xfrm>
            <a:off x="2643174" y="700070"/>
            <a:ext cx="4011226" cy="4572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Агропромышленный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комплекс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071802" y="2428868"/>
            <a:ext cx="3500462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КФХ «Юрлагин Г.А.»</a:t>
            </a:r>
            <a:endParaRPr lang="ru-RU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714612" y="2786058"/>
            <a:ext cx="43434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КФХ  развивается в отрасли растениеводства и животноводства. Численность работников - 10 чел. За 2023 год произведено кормов 5700 тонн, на посевной площади 1775 га, посевная площадь зерновых – 525 га., получен доход от реализации продукции  животноводства - 11762 тыс.руб., от реализации продукции растениеводства – 1545 тыс.руб.. Общее поголовье </a:t>
            </a:r>
            <a:r>
              <a:rPr lang="ru-RU" sz="900" dirty="0" err="1" smtClean="0">
                <a:latin typeface="Times New Roman" pitchFamily="18" charset="0"/>
                <a:cs typeface="Times New Roman" pitchFamily="18" charset="0"/>
              </a:rPr>
              <a:t>КРС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 – 565 голов.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57158" y="5143512"/>
            <a:ext cx="4191000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ИП КФХ «Воробьев А.В.»</a:t>
            </a:r>
            <a:endParaRPr lang="ru-RU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14282" y="5500702"/>
            <a:ext cx="4343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КФХ  развивается в отрасли животноводства и растениеводства, в 2023 году численность работников - 11 чел.  Произведено зерновых и зернобобовых 1438 тонн при урожайности 18,1 </a:t>
            </a:r>
            <a:r>
              <a:rPr lang="ru-RU" sz="900" dirty="0" err="1" smtClean="0"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/га. Валовый сбор кормовых культур составил 6400 тонны при площади 2455 га. Доход  от реализации продукции растениеводства составил 4540,0 тыс.руб., от реализации  производства  животноводства 10540,0 тыс.руб..  Общее поголовье </a:t>
            </a:r>
            <a:r>
              <a:rPr lang="ru-RU" sz="900" dirty="0" err="1" smtClean="0">
                <a:latin typeface="Times New Roman" pitchFamily="18" charset="0"/>
                <a:cs typeface="Times New Roman" pitchFamily="18" charset="0"/>
              </a:rPr>
              <a:t>КРС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 – 666 голов.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857752" y="5143512"/>
            <a:ext cx="4143404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ИП КФХ «</a:t>
            </a:r>
            <a:r>
              <a:rPr lang="ru-RU" sz="1600" b="1" dirty="0" err="1" smtClean="0">
                <a:solidFill>
                  <a:schemeClr val="bg1"/>
                </a:solidFill>
              </a:rPr>
              <a:t>Ражабова</a:t>
            </a:r>
            <a:r>
              <a:rPr lang="ru-RU" sz="1600" b="1" dirty="0" smtClean="0">
                <a:solidFill>
                  <a:schemeClr val="bg1"/>
                </a:solidFill>
              </a:rPr>
              <a:t> Н.Н.»</a:t>
            </a:r>
            <a:endParaRPr lang="ru-RU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800600" y="5500702"/>
            <a:ext cx="42005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КФХ  развивается в отрасли животноводства и растениеводства, в 2023 году численность работников составляла 7 чел. За 2023 год валовый сбор зерновых и зернобобовых культур составил 900 тонн, при средней урожайности 25,7 </a:t>
            </a:r>
            <a:r>
              <a:rPr lang="ru-RU" sz="900" dirty="0" err="1" smtClean="0"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/га. Валовый сбор кормовых культур составил 2500 тонны. Общая посевная площадь составляет 2050 га.  Доход  от реализации продукции животноводства 3200 тыс.руб.. Общее поголовье </a:t>
            </a:r>
            <a:r>
              <a:rPr lang="ru-RU" sz="900" dirty="0" err="1" smtClean="0">
                <a:latin typeface="Times New Roman" pitchFamily="18" charset="0"/>
                <a:cs typeface="Times New Roman" pitchFamily="18" charset="0"/>
              </a:rPr>
              <a:t>КРС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 – 281 голова. 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1142984"/>
            <a:ext cx="2286017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3643313"/>
            <a:ext cx="2214578" cy="1285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3643314"/>
            <a:ext cx="239077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750" y="428604"/>
            <a:ext cx="8985250" cy="394970"/>
          </a:xfrm>
          <a:custGeom>
            <a:avLst/>
            <a:gdLst/>
            <a:ahLst/>
            <a:cxnLst/>
            <a:rect l="l" t="t" r="r" b="b"/>
            <a:pathLst>
              <a:path w="3839845" h="394969">
                <a:moveTo>
                  <a:pt x="0" y="394817"/>
                </a:moveTo>
                <a:lnTo>
                  <a:pt x="3839298" y="394817"/>
                </a:lnTo>
                <a:lnTo>
                  <a:pt x="3839298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28599" y="381000"/>
            <a:ext cx="8763001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500" b="1" spc="-45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Ключевые организации на территории района</a:t>
            </a:r>
            <a:endParaRPr sz="2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3286124"/>
            <a:ext cx="43434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В 2023 году получен общий доход в сумме 17 млн. 263 тыс.руб., произведено продукции 177,51 тонна  на общую сумму 14 млн. 508 тыс. руб. В  производстве  занято 28  человек.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8" name="AutoShape 4" descr="https://xn-----7kcbekeiftdh9amwkb4d2o.xn--p1ai/wp-content/uploads/2016/06/proizvodstvo-syr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12421" y="2857496"/>
            <a:ext cx="4116703" cy="3571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/>
              <a:t>ИП</a:t>
            </a:r>
            <a:r>
              <a:rPr lang="ru-RU" sz="1600" b="1" dirty="0" smtClean="0"/>
              <a:t> «</a:t>
            </a:r>
            <a:r>
              <a:rPr lang="ru-RU" sz="1600" b="1" dirty="0" err="1" smtClean="0"/>
              <a:t>Чопова</a:t>
            </a:r>
            <a:r>
              <a:rPr lang="ru-RU" sz="1600" b="1" dirty="0" smtClean="0"/>
              <a:t> Е.Ю.» </a:t>
            </a:r>
            <a:endParaRPr lang="ru-RU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56" name="AutoShape 12" descr="https://img-fotki.yandex.ru/get/5307/154918759.1ea/0_103a4f_7d140abf_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158" name="AutoShape 14" descr="https://img-fotki.yandex.ru/get/5307/154918759.1ea/0_103a4f_7d140abf_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6896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0"/>
            <a:ext cx="6399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500034" y="500042"/>
            <a:ext cx="6399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Скругленный прямоугольник 4"/>
          <p:cNvSpPr/>
          <p:nvPr/>
        </p:nvSpPr>
        <p:spPr>
          <a:xfrm>
            <a:off x="2286001" y="866775"/>
            <a:ext cx="4495800" cy="4572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Пищевая перерабатывающая отрасль</a:t>
            </a: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29190" y="3286124"/>
            <a:ext cx="392909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По итогам  2023 года  получена прибыль в сумме 264,0 тыс.руб. реализовано 19,56 тонн на сумму 984,0 тыс.руб. Занято 2 человека (0,5 ставки).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929190" y="2857496"/>
            <a:ext cx="3929090" cy="3571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/>
              <a:t>ИП</a:t>
            </a:r>
            <a:r>
              <a:rPr lang="ru-RU" sz="1600" b="1" dirty="0" smtClean="0"/>
              <a:t> «</a:t>
            </a:r>
            <a:r>
              <a:rPr lang="ru-RU" sz="1600" b="1" dirty="0" err="1" smtClean="0"/>
              <a:t>Однагулова</a:t>
            </a:r>
            <a:r>
              <a:rPr lang="ru-RU" sz="1600" b="1" dirty="0" smtClean="0"/>
              <a:t> Г.Р.» </a:t>
            </a:r>
            <a:endParaRPr lang="ru-RU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929190" y="5214950"/>
            <a:ext cx="3929090" cy="428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bg1"/>
                </a:solidFill>
              </a:rPr>
              <a:t>ИП</a:t>
            </a:r>
            <a:r>
              <a:rPr lang="ru-RU" sz="1600" b="1" dirty="0" smtClean="0">
                <a:solidFill>
                  <a:schemeClr val="bg1"/>
                </a:solidFill>
              </a:rPr>
              <a:t>  «</a:t>
            </a:r>
            <a:r>
              <a:rPr lang="ru-RU" sz="1600" b="1" dirty="0" err="1" smtClean="0">
                <a:solidFill>
                  <a:schemeClr val="bg1"/>
                </a:solidFill>
              </a:rPr>
              <a:t>Самутенко</a:t>
            </a:r>
            <a:r>
              <a:rPr lang="ru-RU" sz="1600" b="1" dirty="0" smtClean="0">
                <a:solidFill>
                  <a:schemeClr val="bg1"/>
                </a:solidFill>
              </a:rPr>
              <a:t> Т.Г.»</a:t>
            </a:r>
            <a:endParaRPr lang="ru-RU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000628" y="5715016"/>
            <a:ext cx="4000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В 2023 году предпринимателем оказывались услуги населению (по копчению мясной продукции),  переработано продукции 4,0 тонны. Средняя цена услуги по копчению продукции  95  руб. за 1 кг.  В производстве  было занято 2 человека.   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57158" y="5214950"/>
            <a:ext cx="4000528" cy="428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bg1"/>
                </a:solidFill>
              </a:rPr>
              <a:t>ИП</a:t>
            </a:r>
            <a:r>
              <a:rPr lang="ru-RU" sz="1600" b="1" dirty="0" smtClean="0">
                <a:solidFill>
                  <a:schemeClr val="bg1"/>
                </a:solidFill>
              </a:rPr>
              <a:t>  «</a:t>
            </a:r>
            <a:r>
              <a:rPr lang="ru-RU" sz="1600" b="1" dirty="0" err="1" smtClean="0">
                <a:solidFill>
                  <a:schemeClr val="bg1"/>
                </a:solidFill>
              </a:rPr>
              <a:t>Чебоксаров</a:t>
            </a:r>
            <a:r>
              <a:rPr lang="ru-RU" sz="1600" b="1" dirty="0" smtClean="0">
                <a:solidFill>
                  <a:schemeClr val="bg1"/>
                </a:solidFill>
              </a:rPr>
              <a:t> И.С.»</a:t>
            </a:r>
            <a:endParaRPr lang="ru-RU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14282" y="5715016"/>
            <a:ext cx="4429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В 2023 году предпринимателем произведено хлеба и хлебобулочных изделий 40  тонн на сумму 1050,0 тыс. руб. В производстве занято  7 чел.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https://avatars.mds.yandex.net/i?id=edd1ad86ba70cab16587c1cd8e199ecfe993f8b7-10449875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361744"/>
            <a:ext cx="2357454" cy="1326069"/>
          </a:xfrm>
          <a:prstGeom prst="rect">
            <a:avLst/>
          </a:prstGeom>
          <a:noFill/>
        </p:spPr>
      </p:pic>
      <p:sp>
        <p:nvSpPr>
          <p:cNvPr id="31748" name="AutoShape 4" descr="https://pixnio.com/free-images/2017/04/18/2017-04-18-07-11-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50" name="AutoShape 6" descr="https://pixnio.com/free-images/2017/04/18/2017-04-18-07-11-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52" name="AutoShape 8" descr="https://pixnio.com/free-images/2017/04/18/2017-04-18-07-11-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54" name="Picture 10" descr="https://avatars.mds.yandex.net/i?id=e94252e380b4ca1092953423a1916c1a581615f9-4432806-images-thumbs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1357298"/>
            <a:ext cx="2214546" cy="1285884"/>
          </a:xfrm>
          <a:prstGeom prst="rect">
            <a:avLst/>
          </a:prstGeom>
          <a:noFill/>
        </p:spPr>
      </p:pic>
      <p:pic>
        <p:nvPicPr>
          <p:cNvPr id="31758" name="Picture 14" descr="https://avatars.mds.yandex.net/i?id=b7cb0dbe6f2a4ac5cb56bf6535e97a60acecd018-10972138-images-thumbs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3857628"/>
            <a:ext cx="2428892" cy="1214447"/>
          </a:xfrm>
          <a:prstGeom prst="rect">
            <a:avLst/>
          </a:prstGeom>
          <a:noFill/>
        </p:spPr>
      </p:pic>
      <p:pic>
        <p:nvPicPr>
          <p:cNvPr id="31762" name="Picture 18" descr="https://avatars.mds.yandex.net/i?id=3e6f6285d091b02ae20389ec515dd3c61b412864-10141678-images-thumbs&amp;n=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46" y="3857628"/>
            <a:ext cx="2352663" cy="12144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413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750" y="383575"/>
            <a:ext cx="8985250" cy="394970"/>
          </a:xfrm>
          <a:custGeom>
            <a:avLst/>
            <a:gdLst/>
            <a:ahLst/>
            <a:cxnLst/>
            <a:rect l="l" t="t" r="r" b="b"/>
            <a:pathLst>
              <a:path w="3839845" h="394969">
                <a:moveTo>
                  <a:pt x="0" y="394817"/>
                </a:moveTo>
                <a:lnTo>
                  <a:pt x="3839298" y="394817"/>
                </a:lnTo>
                <a:lnTo>
                  <a:pt x="3839298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28599" y="381000"/>
            <a:ext cx="8763001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500" b="1" spc="-45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Ключевые организации на территории района</a:t>
            </a:r>
            <a:endParaRPr sz="2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48" name="AutoShape 4" descr="https://xn-----7kcbekeiftdh9amwkb4d2o.xn--p1ai/wp-content/uploads/2016/06/proizvodstvo-syr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156" name="AutoShape 12" descr="https://img-fotki.yandex.ru/get/5307/154918759.1ea/0_103a4f_7d140abf_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158" name="AutoShape 14" descr="https://img-fotki.yandex.ru/get/5307/154918759.1ea/0_103a4f_7d140abf_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6896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0"/>
            <a:ext cx="6399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6399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Скругленный прямоугольник 4"/>
          <p:cNvSpPr/>
          <p:nvPr/>
        </p:nvSpPr>
        <p:spPr>
          <a:xfrm>
            <a:off x="2111951" y="775210"/>
            <a:ext cx="4495800" cy="41879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Промышленная отрасль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14282" y="2714620"/>
            <a:ext cx="3886200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 </a:t>
            </a:r>
          </a:p>
          <a:p>
            <a:pPr algn="ctr"/>
            <a:r>
              <a:rPr lang="ru-RU" sz="1600" b="1" dirty="0" smtClean="0"/>
              <a:t>САУ «Знаменский лесхоз»</a:t>
            </a:r>
          </a:p>
          <a:p>
            <a:pPr algn="ctr"/>
            <a:r>
              <a:rPr lang="ru-RU" sz="1600" b="1" dirty="0" smtClean="0"/>
              <a:t> </a:t>
            </a:r>
            <a:endParaRPr lang="ru-RU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10800000" flipV="1">
            <a:off x="214278" y="3076857"/>
            <a:ext cx="4071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В 2023 году получено древесины 19340 куб.м., заготовлено древесины 14221 куб.м., произведено: пиломатериала 2716 куб.м.; пиловочника 5342 куб.м., дров 1930 куб.м. Получено доходов на сумму 58,7 млн.руб.  Среднесписочная численность 56,4 человека. Средняя заработная плата 35259 рублей.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4572000" y="2971800"/>
            <a:ext cx="44788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Основной вид деятельности – строительство, ремонт и содержание автомобильных дорог. Образован с 04.04.22 в результате присоединения </a:t>
            </a:r>
            <a:r>
              <a:rPr lang="ru-RU" sz="800" dirty="0" err="1" smtClean="0">
                <a:latin typeface="Times New Roman" pitchFamily="18" charset="0"/>
                <a:cs typeface="Times New Roman" pitchFamily="18" charset="0"/>
              </a:rPr>
              <a:t>ГП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 «Знаменское </a:t>
            </a:r>
            <a:r>
              <a:rPr lang="ru-RU" sz="800" dirty="0" err="1" smtClean="0">
                <a:latin typeface="Times New Roman" pitchFamily="18" charset="0"/>
                <a:cs typeface="Times New Roman" pitchFamily="18" charset="0"/>
              </a:rPr>
              <a:t>ДРСУ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» к </a:t>
            </a:r>
            <a:r>
              <a:rPr lang="ru-RU" sz="800" dirty="0" err="1" smtClean="0">
                <a:latin typeface="Times New Roman" pitchFamily="18" charset="0"/>
                <a:cs typeface="Times New Roman" pitchFamily="18" charset="0"/>
              </a:rPr>
              <a:t>ГП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800" dirty="0" err="1" smtClean="0">
                <a:latin typeface="Times New Roman" pitchFamily="18" charset="0"/>
                <a:cs typeface="Times New Roman" pitchFamily="18" charset="0"/>
              </a:rPr>
              <a:t>Тевризское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 smtClean="0">
                <a:latin typeface="Times New Roman" pitchFamily="18" charset="0"/>
                <a:cs typeface="Times New Roman" pitchFamily="18" charset="0"/>
              </a:rPr>
              <a:t>ДРСУ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».  В 2023 году Знаменским участком </a:t>
            </a:r>
            <a:r>
              <a:rPr lang="ru-RU" sz="800" dirty="0" err="1" smtClean="0">
                <a:latin typeface="Times New Roman" pitchFamily="18" charset="0"/>
                <a:cs typeface="Times New Roman" pitchFamily="18" charset="0"/>
              </a:rPr>
              <a:t>ГП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800" dirty="0" err="1" smtClean="0">
                <a:latin typeface="Times New Roman" pitchFamily="18" charset="0"/>
                <a:cs typeface="Times New Roman" pitchFamily="18" charset="0"/>
              </a:rPr>
              <a:t>Тевризское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 smtClean="0">
                <a:latin typeface="Times New Roman" pitchFamily="18" charset="0"/>
                <a:cs typeface="Times New Roman" pitchFamily="18" charset="0"/>
              </a:rPr>
              <a:t>ДРСУ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» выполнено работ  на сумму 120,0 млн. руб. Среднесписочная численность работников – 76 чел., средняя  заработная плата – 44000 рублей. 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714876" y="2714620"/>
            <a:ext cx="4191000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Знаменский участок </a:t>
            </a:r>
            <a:r>
              <a:rPr lang="ru-RU" sz="1600" b="1" dirty="0" err="1" smtClean="0"/>
              <a:t>ГП</a:t>
            </a:r>
            <a:r>
              <a:rPr lang="ru-RU" sz="1600" b="1" dirty="0" smtClean="0"/>
              <a:t> «</a:t>
            </a:r>
            <a:r>
              <a:rPr lang="ru-RU" sz="1600" b="1" dirty="0" err="1" smtClean="0"/>
              <a:t>Тевризское</a:t>
            </a:r>
            <a:r>
              <a:rPr lang="ru-RU" sz="1600" b="1" dirty="0" smtClean="0"/>
              <a:t> ДРСУ» </a:t>
            </a:r>
            <a:endParaRPr lang="ru-RU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690111" y="5143512"/>
            <a:ext cx="4038600" cy="428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МУП «Знаменское ЖКХ» </a:t>
            </a:r>
            <a:endParaRPr lang="ru-RU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643438" y="5674726"/>
            <a:ext cx="4009073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Данное предприятие оказывает услуги водоотведения, водоснабжения, теплоснабжения. За 2023 год оказано услуг  на сумму  69361,34 тыс.руб. среднесписочная численность 100,5  человека, средняя заработная плата – 26162,15 руб.</a:t>
            </a:r>
          </a:p>
          <a:p>
            <a:pPr algn="just"/>
            <a:endParaRPr lang="ru-RU" sz="8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214282" y="5143512"/>
            <a:ext cx="4038600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ООО «Проектно-строительная компания «Монолит» </a:t>
            </a:r>
            <a:endParaRPr lang="ru-RU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14282" y="5643578"/>
            <a:ext cx="396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Данное предприятие оказывает услуги организациям, учреждениям района,  частично населению. За 2023 год выполнено работ на сумму 29,5 тыс.руб., среднесписочная численность работников – 25 человек.</a:t>
            </a:r>
          </a:p>
          <a:p>
            <a:pPr algn="just"/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2" name="AutoShape 2" descr="https://oblstroy.volgograd.ru/zhilishchnaya-politika-new/obespechenie-zhilem-otdelnykh-kategoriy-grazhdan/obespechenie-zhilem-detey-sirot/stroitelstvo-zhilya-dlya-detey-sirot/image02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4" name="AutoShape 4" descr="https://oblstroy.volgograd.ru/zhilishchnaya-politika-new/obespechenie-zhilem-otdelnykh-kategoriy-grazhdan/obespechenie-zhilem-detey-sirot/stroitelstvo-zhilya-dlya-detey-sirot/image02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6" name="AutoShape 6" descr="https://oblstroy.volgograd.ru/zhilishchnaya-politika-new/obespechenie-zhilem-otdelnykh-kategoriy-grazhdan/obespechenie-zhilem-detey-sirot/stroitelstvo-zhilya-dlya-detey-sirot/image02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8" name="AutoShape 8" descr="Фотоматериалы (2014 – 2018 годы) построенное жильё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1357298"/>
            <a:ext cx="203200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3786190"/>
            <a:ext cx="203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3714752"/>
            <a:ext cx="2000264" cy="1239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 descr="https://avatars.mds.yandex.net/i?id=ee51870aaf9151d7fc4b3ab9013c3a4fd8585a13-5244772-images-thumbs&amp;n=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71604" y="1357298"/>
            <a:ext cx="2076465" cy="12144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6520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500034" y="2857496"/>
            <a:ext cx="35004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С 2023 года реализовывается проект «Создание откормочной площадки </a:t>
            </a:r>
            <a:r>
              <a:rPr lang="ru-RU" sz="800" dirty="0" err="1" smtClean="0">
                <a:latin typeface="Times New Roman" pitchFamily="18" charset="0"/>
                <a:cs typeface="Times New Roman" pitchFamily="18" charset="0"/>
              </a:rPr>
              <a:t>КРС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 на базе </a:t>
            </a:r>
            <a:r>
              <a:rPr lang="ru-RU" sz="800" dirty="0" err="1" smtClean="0">
                <a:latin typeface="Times New Roman" pitchFamily="18" charset="0"/>
                <a:cs typeface="Times New Roman" pitchFamily="18" charset="0"/>
              </a:rPr>
              <a:t>КФХ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 Воробьев А.В.». (в рамках грантовой поддержки «Семейная ферма»). Установлены  в 2023 году два сборно-разборных ангара для содержания </a:t>
            </a:r>
            <a:r>
              <a:rPr lang="ru-RU" sz="800" dirty="0" err="1" smtClean="0">
                <a:latin typeface="Times New Roman" pitchFamily="18" charset="0"/>
                <a:cs typeface="Times New Roman" pitchFamily="18" charset="0"/>
              </a:rPr>
              <a:t>КРС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 , сборно-разборный навес, приобретено животноводческое оборудование, 111 голов </a:t>
            </a:r>
            <a:r>
              <a:rPr lang="ru-RU" sz="800" dirty="0" err="1" smtClean="0">
                <a:latin typeface="Times New Roman" pitchFamily="18" charset="0"/>
                <a:cs typeface="Times New Roman" pitchFamily="18" charset="0"/>
              </a:rPr>
              <a:t>КРС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 (быки) для откорма.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85800" y="2514600"/>
            <a:ext cx="3276600" cy="271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ИП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КФХ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«Воробьев А.В.»</a:t>
            </a: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Номер слайда 40"/>
          <p:cNvSpPr>
            <a:spLocks noGrp="1"/>
          </p:cNvSpPr>
          <p:nvPr>
            <p:ph type="sldNum" sz="quarter" idx="7"/>
          </p:nvPr>
        </p:nvSpPr>
        <p:spPr>
          <a:xfrm>
            <a:off x="6572264" y="6304002"/>
            <a:ext cx="2114536" cy="553998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6" name="object 31"/>
          <p:cNvSpPr txBox="1"/>
          <p:nvPr/>
        </p:nvSpPr>
        <p:spPr>
          <a:xfrm>
            <a:off x="152400" y="457200"/>
            <a:ext cx="88392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b="1" spc="-45" dirty="0" smtClean="0">
                <a:solidFill>
                  <a:srgbClr val="FFFFFF"/>
                </a:solidFill>
                <a:latin typeface="Arial"/>
                <a:cs typeface="Arial"/>
              </a:rPr>
              <a:t>Нефтехимическая промышленность: предприятия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47" name="object 2"/>
          <p:cNvSpPr/>
          <p:nvPr/>
        </p:nvSpPr>
        <p:spPr>
          <a:xfrm>
            <a:off x="152400" y="457200"/>
            <a:ext cx="8991600" cy="394970"/>
          </a:xfrm>
          <a:custGeom>
            <a:avLst/>
            <a:gdLst/>
            <a:ahLst/>
            <a:cxnLst/>
            <a:rect l="l" t="t" r="r" b="b"/>
            <a:pathLst>
              <a:path w="3839845" h="394969">
                <a:moveTo>
                  <a:pt x="0" y="394817"/>
                </a:moveTo>
                <a:lnTo>
                  <a:pt x="3839298" y="394817"/>
                </a:lnTo>
                <a:lnTo>
                  <a:pt x="3839298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31"/>
          <p:cNvSpPr txBox="1"/>
          <p:nvPr/>
        </p:nvSpPr>
        <p:spPr>
          <a:xfrm>
            <a:off x="228600" y="457200"/>
            <a:ext cx="88392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b="1" spc="-45" dirty="0" smtClean="0">
                <a:solidFill>
                  <a:srgbClr val="FFFFFF"/>
                </a:solidFill>
                <a:latin typeface="Arial"/>
                <a:cs typeface="Arial"/>
              </a:rPr>
              <a:t>Примеры реализованных инвестиционных проектов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124200" y="1828800"/>
            <a:ext cx="2743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7358082" y="1071546"/>
            <a:ext cx="1524000" cy="26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150"/>
              </a:lnSpc>
            </a:pPr>
            <a:r>
              <a:rPr lang="ru-RU" sz="1100" b="1" spc="30" dirty="0" smtClean="0">
                <a:latin typeface="Arial" pitchFamily="34" charset="0"/>
                <a:cs typeface="Arial" pitchFamily="34" charset="0"/>
              </a:rPr>
              <a:t>7,5 млн. руб</a:t>
            </a:r>
            <a:r>
              <a:rPr lang="ru-RU" spc="3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aseline="2415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214942" y="2500306"/>
            <a:ext cx="3143272" cy="3000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ПАО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Ростелеком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072066" y="2857496"/>
            <a:ext cx="373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В 2023 году реализован проект «Строительство двух базовых станций» в населенных пунктах Омской области»  в с.Чередово и </a:t>
            </a:r>
            <a:r>
              <a:rPr lang="ru-RU" sz="800" dirty="0" err="1" smtClean="0">
                <a:latin typeface="Times New Roman" pitchFamily="18" charset="0"/>
                <a:cs typeface="Times New Roman" pitchFamily="18" charset="0"/>
              </a:rPr>
              <a:t>с.Качуково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 введены сотовые базовые станции.  </a:t>
            </a:r>
          </a:p>
          <a:p>
            <a:pPr algn="ctr"/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286380" y="5072074"/>
            <a:ext cx="3124200" cy="428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ОБП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Омскэнерго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филиал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ПАО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Россети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Сибирь»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643438" y="5643578"/>
            <a:ext cx="4114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В 2023 году полностью реализован проект «Модернизация систем учета электроэнергии во исполнении требований ФЗ № 522 (технологическое присоединение)»</a:t>
            </a:r>
          </a:p>
        </p:txBody>
      </p:sp>
      <p:pic>
        <p:nvPicPr>
          <p:cNvPr id="19" name="Picture 2" descr="Россети Сибирь намерены вложить в электросетевой комплекс региона более  трех миллиардов. Новости на официальном сайте ПАО «Россети Сибирь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3857628"/>
            <a:ext cx="1643074" cy="1071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Прямоугольник 19"/>
          <p:cNvSpPr/>
          <p:nvPr/>
        </p:nvSpPr>
        <p:spPr>
          <a:xfrm>
            <a:off x="785786" y="5143512"/>
            <a:ext cx="3286148" cy="4428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ОБП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Омскэнерго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филиал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ПАО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Россети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Сибирь»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28596" y="5786454"/>
            <a:ext cx="3733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В 2023 году реализован проект «Технологическое присоединение объектов и потребителей»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214678" y="3643314"/>
            <a:ext cx="12858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spc="30" dirty="0" smtClean="0">
                <a:latin typeface="Arial" pitchFamily="34" charset="0"/>
                <a:cs typeface="Arial" pitchFamily="34" charset="0"/>
              </a:rPr>
              <a:t>3,369 млн. руб.</a:t>
            </a:r>
            <a:endParaRPr lang="ru-RU" sz="11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7429520" y="3643314"/>
            <a:ext cx="150019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150"/>
              </a:lnSpc>
            </a:pPr>
            <a:r>
              <a:rPr lang="ru-RU" sz="1100" b="1" spc="30" dirty="0" smtClean="0">
                <a:latin typeface="Arial" pitchFamily="34" charset="0"/>
                <a:cs typeface="Arial" pitchFamily="34" charset="0"/>
              </a:rPr>
              <a:t>2,114 млн. руб.</a:t>
            </a:r>
            <a:endParaRPr lang="ru-RU" sz="1100" b="1" baseline="2415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3786190"/>
            <a:ext cx="164307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1285860"/>
            <a:ext cx="200026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2" name="Picture 6" descr="https://avatars.mds.yandex.net/i?id=503bf2b1b7e8456bad0a45bc81aa8b3be68f0474-4435546-images-thumbs&amp;n=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1214421"/>
            <a:ext cx="1857388" cy="1214447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3286116" y="928670"/>
            <a:ext cx="125130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spc="30" dirty="0" smtClean="0">
                <a:latin typeface="Times New Roman" pitchFamily="18" charset="0"/>
                <a:cs typeface="Times New Roman" pitchFamily="18" charset="0"/>
              </a:rPr>
              <a:t>33,335 млн.руб</a:t>
            </a:r>
            <a:r>
              <a:rPr lang="ru-RU" sz="1100" spc="3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571472" y="3929066"/>
            <a:ext cx="35004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Реализовывается проект «Организация производства по переработке леса на территории </a:t>
            </a:r>
            <a:r>
              <a:rPr lang="ru-RU" sz="800" dirty="0" err="1" smtClean="0">
                <a:latin typeface="Times New Roman" pitchFamily="18" charset="0"/>
                <a:cs typeface="Times New Roman" pitchFamily="18" charset="0"/>
              </a:rPr>
              <a:t>пос.Усть-Шиш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». В 2023 году заготовлено и переработано 20 тыс.куб.м. В производстве задействовано 25 чел. С начала реализации проекта проведен </a:t>
            </a:r>
            <a:r>
              <a:rPr lang="ru-RU" sz="800" dirty="0" err="1" smtClean="0">
                <a:latin typeface="Times New Roman" pitchFamily="18" charset="0"/>
                <a:cs typeface="Times New Roman" pitchFamily="18" charset="0"/>
              </a:rPr>
              <a:t>кап.ремонт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 гаража, приобретены 2 раскряжевочные и 1 сортировочная линия, спецтехника и автомобили. 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42910" y="3571876"/>
            <a:ext cx="3276600" cy="271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ЛПК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«Иртыш» </a:t>
            </a:r>
            <a:endPara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object 10"/>
          <p:cNvSpPr txBox="1"/>
          <p:nvPr/>
        </p:nvSpPr>
        <p:spPr>
          <a:xfrm>
            <a:off x="3143240" y="1214422"/>
            <a:ext cx="141447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150"/>
              </a:lnSpc>
            </a:pPr>
            <a:r>
              <a:rPr lang="ru-RU" sz="1150" b="1" spc="3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spc="30" dirty="0" smtClean="0">
                <a:latin typeface="Times New Roman" pitchFamily="18" charset="0"/>
                <a:cs typeface="Times New Roman" pitchFamily="18" charset="0"/>
              </a:rPr>
              <a:t>250,0 млн.руб</a:t>
            </a:r>
            <a:r>
              <a:rPr lang="ru-RU" sz="1100" spc="3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sz="1100" baseline="2415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Номер слайда 40"/>
          <p:cNvSpPr>
            <a:spLocks noGrp="1"/>
          </p:cNvSpPr>
          <p:nvPr>
            <p:ph type="sldNum" sz="quarter" idx="7"/>
          </p:nvPr>
        </p:nvSpPr>
        <p:spPr>
          <a:xfrm>
            <a:off x="6572264" y="6304002"/>
            <a:ext cx="2114536" cy="553998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6" name="object 31"/>
          <p:cNvSpPr txBox="1"/>
          <p:nvPr/>
        </p:nvSpPr>
        <p:spPr>
          <a:xfrm>
            <a:off x="152400" y="457200"/>
            <a:ext cx="88392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b="1" spc="-45" dirty="0" smtClean="0">
                <a:solidFill>
                  <a:srgbClr val="FFFFFF"/>
                </a:solidFill>
                <a:latin typeface="Arial"/>
                <a:cs typeface="Arial"/>
              </a:rPr>
              <a:t>Нефтехимическая промышленность: предприятия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47" name="object 2"/>
          <p:cNvSpPr/>
          <p:nvPr/>
        </p:nvSpPr>
        <p:spPr>
          <a:xfrm>
            <a:off x="152400" y="457200"/>
            <a:ext cx="8991600" cy="394970"/>
          </a:xfrm>
          <a:custGeom>
            <a:avLst/>
            <a:gdLst/>
            <a:ahLst/>
            <a:cxnLst/>
            <a:rect l="l" t="t" r="r" b="b"/>
            <a:pathLst>
              <a:path w="3839845" h="394969">
                <a:moveTo>
                  <a:pt x="0" y="394817"/>
                </a:moveTo>
                <a:lnTo>
                  <a:pt x="3839298" y="394817"/>
                </a:lnTo>
                <a:lnTo>
                  <a:pt x="3839298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31"/>
          <p:cNvSpPr txBox="1"/>
          <p:nvPr/>
        </p:nvSpPr>
        <p:spPr>
          <a:xfrm>
            <a:off x="228600" y="457200"/>
            <a:ext cx="88392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b="1" spc="-45" dirty="0" smtClean="0">
                <a:solidFill>
                  <a:srgbClr val="FFFFFF"/>
                </a:solidFill>
                <a:latin typeface="Arial"/>
                <a:cs typeface="Arial"/>
              </a:rPr>
              <a:t>Примеры реализованных инвестиционных проектов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124200" y="1828800"/>
            <a:ext cx="2743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0178" name="Picture 2" descr="https://avatars.mds.yandex.net/i?id=6db1cc045e2758ca47a42c13ab8d244597141e1d-10113106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785926"/>
            <a:ext cx="2643206" cy="1571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500034" y="2857496"/>
            <a:ext cx="35004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В 2023 году реализован проект «Приобретение оборудования, предоставление услуг населению (парикмахерские)».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85800" y="2514600"/>
            <a:ext cx="3276600" cy="271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«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Машинская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З.В.»</a:t>
            </a: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object 10"/>
          <p:cNvSpPr txBox="1"/>
          <p:nvPr/>
        </p:nvSpPr>
        <p:spPr>
          <a:xfrm>
            <a:off x="2928926" y="1000108"/>
            <a:ext cx="141447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150"/>
              </a:lnSpc>
            </a:pPr>
            <a:r>
              <a:rPr lang="ru-RU" sz="1150" b="1" spc="3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50" b="1" spc="30" dirty="0" smtClean="0">
                <a:latin typeface="Arial" pitchFamily="34" charset="0"/>
                <a:cs typeface="Arial" pitchFamily="34" charset="0"/>
              </a:rPr>
              <a:t>0,35 млн. руб.</a:t>
            </a:r>
            <a:endParaRPr sz="1725" baseline="2415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Номер слайда 40"/>
          <p:cNvSpPr>
            <a:spLocks noGrp="1"/>
          </p:cNvSpPr>
          <p:nvPr>
            <p:ph type="sldNum" sz="quarter" idx="7"/>
          </p:nvPr>
        </p:nvSpPr>
        <p:spPr>
          <a:xfrm>
            <a:off x="428596" y="6304003"/>
            <a:ext cx="8258204" cy="461665"/>
          </a:xfrm>
        </p:spPr>
        <p:txBody>
          <a:bodyPr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2023 году в рамках соц.контракта организовано собственное дело</a:t>
            </a:r>
          </a:p>
          <a:p>
            <a:endParaRPr lang="ru-RU" dirty="0"/>
          </a:p>
        </p:txBody>
      </p:sp>
      <p:sp>
        <p:nvSpPr>
          <p:cNvPr id="46" name="object 31"/>
          <p:cNvSpPr txBox="1"/>
          <p:nvPr/>
        </p:nvSpPr>
        <p:spPr>
          <a:xfrm>
            <a:off x="152400" y="457200"/>
            <a:ext cx="88392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b="1" spc="-45" dirty="0" smtClean="0">
                <a:solidFill>
                  <a:srgbClr val="FFFFFF"/>
                </a:solidFill>
                <a:latin typeface="Arial"/>
                <a:cs typeface="Arial"/>
              </a:rPr>
              <a:t>Нефтехимическая промышленность: предприятия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47" name="object 2"/>
          <p:cNvSpPr/>
          <p:nvPr/>
        </p:nvSpPr>
        <p:spPr>
          <a:xfrm>
            <a:off x="152400" y="457200"/>
            <a:ext cx="8991600" cy="394970"/>
          </a:xfrm>
          <a:custGeom>
            <a:avLst/>
            <a:gdLst/>
            <a:ahLst/>
            <a:cxnLst/>
            <a:rect l="l" t="t" r="r" b="b"/>
            <a:pathLst>
              <a:path w="3839845" h="394969">
                <a:moveTo>
                  <a:pt x="0" y="394817"/>
                </a:moveTo>
                <a:lnTo>
                  <a:pt x="3839298" y="394817"/>
                </a:lnTo>
                <a:lnTo>
                  <a:pt x="3839298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31"/>
          <p:cNvSpPr txBox="1"/>
          <p:nvPr/>
        </p:nvSpPr>
        <p:spPr>
          <a:xfrm>
            <a:off x="228600" y="457200"/>
            <a:ext cx="88392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b="1" spc="-45" dirty="0" smtClean="0">
                <a:solidFill>
                  <a:srgbClr val="FFFFFF"/>
                </a:solidFill>
                <a:latin typeface="Arial"/>
                <a:cs typeface="Arial"/>
              </a:rPr>
              <a:t>Примеры реализованных инвестиционных проектов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124200" y="1828800"/>
            <a:ext cx="2743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7358082" y="1071546"/>
            <a:ext cx="1524000" cy="26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150"/>
              </a:lnSpc>
            </a:pPr>
            <a:r>
              <a:rPr lang="ru-RU" sz="1100" b="1" spc="30" dirty="0" smtClean="0">
                <a:latin typeface="Arial" pitchFamily="34" charset="0"/>
                <a:cs typeface="Arial" pitchFamily="34" charset="0"/>
              </a:rPr>
              <a:t>0,35 млн. руб</a:t>
            </a:r>
            <a:r>
              <a:rPr lang="ru-RU" spc="3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aseline="2415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214942" y="2500306"/>
            <a:ext cx="3143272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Лекшеров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В.М.»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072066" y="2857496"/>
            <a:ext cx="3733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В 2023 году реализован проект «Предоставление услуг населению» (грузоперевозки, выполнение сельскохозяйственных работ)  </a:t>
            </a:r>
          </a:p>
          <a:p>
            <a:pPr algn="ctr"/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214942" y="5286388"/>
            <a:ext cx="3124200" cy="3571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«Ведерникова В.В.»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643438" y="5643578"/>
            <a:ext cx="41148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В 2023 году реализован проект «Предоставление услуг населению (</a:t>
            </a:r>
            <a:r>
              <a:rPr lang="ru-RU" sz="800" dirty="0" err="1" smtClean="0">
                <a:latin typeface="Times New Roman" pitchFamily="18" charset="0"/>
                <a:cs typeface="Times New Roman" pitchFamily="18" charset="0"/>
              </a:rPr>
              <a:t>фотостудия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)» 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14348" y="5286388"/>
            <a:ext cx="3286148" cy="3571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«Капризов А.Д.» </a:t>
            </a:r>
          </a:p>
          <a:p>
            <a:pPr algn="ctr"/>
            <a:endPara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00034" y="5643578"/>
            <a:ext cx="3733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В 2023 году реализован проект «Предоставление услуг населению в сфере культуры » (организация досуга населения на дому).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214678" y="3643314"/>
            <a:ext cx="12858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spc="30" dirty="0" smtClean="0">
                <a:latin typeface="Arial" pitchFamily="34" charset="0"/>
                <a:cs typeface="Arial" pitchFamily="34" charset="0"/>
              </a:rPr>
              <a:t>0,35 млн. руб.</a:t>
            </a:r>
            <a:endParaRPr lang="ru-RU" sz="11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7429520" y="3643314"/>
            <a:ext cx="150019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150"/>
              </a:lnSpc>
            </a:pPr>
            <a:r>
              <a:rPr lang="ru-RU" sz="1100" b="1" spc="30" dirty="0" smtClean="0">
                <a:latin typeface="Arial" pitchFamily="34" charset="0"/>
                <a:cs typeface="Arial" pitchFamily="34" charset="0"/>
              </a:rPr>
              <a:t>0,35 млн. руб.</a:t>
            </a:r>
            <a:endParaRPr lang="ru-RU" sz="1100" b="1" baseline="2415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s://mykaleidoscope.ru/x/uploads/posts/2022-10/1666796157_17-mykaleidoscope-ru-p-osveshchenie-parikmakherskogo-mesta-instag-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285860"/>
            <a:ext cx="1928826" cy="1143008"/>
          </a:xfrm>
          <a:prstGeom prst="rect">
            <a:avLst/>
          </a:prstGeom>
          <a:noFill/>
        </p:spPr>
      </p:pic>
      <p:sp>
        <p:nvSpPr>
          <p:cNvPr id="1030" name="AutoShape 6" descr="http://img3.board.com.ua/a/2006206164/wm/2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://img3.board.com.ua/a/2006206164/wm/2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://img3.board.com.ua/a/2006206164/wm/2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Фото Фотограф и модель работают в студии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3929066"/>
            <a:ext cx="2071702" cy="1185843"/>
          </a:xfrm>
          <a:prstGeom prst="rect">
            <a:avLst/>
          </a:prstGeom>
          <a:noFill/>
        </p:spPr>
      </p:pic>
      <p:pic>
        <p:nvPicPr>
          <p:cNvPr id="1038" name="Picture 14" descr="https://cdn.culture.ru/images/0b83c1fa-5290-5b17-ac78-a30a30ea7b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3929066"/>
            <a:ext cx="1928826" cy="1214446"/>
          </a:xfrm>
          <a:prstGeom prst="rect">
            <a:avLst/>
          </a:prstGeom>
          <a:noFill/>
        </p:spPr>
      </p:pic>
      <p:pic>
        <p:nvPicPr>
          <p:cNvPr id="1040" name="Picture 16" descr="https://myskillsconnect.com/uploads/posts/2023-08/1691109996_myskillsconnect-com-p-foto-traktora-s-pritsepom-nastoyashchego-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1285860"/>
            <a:ext cx="2000264" cy="11416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152400"/>
            <a:ext cx="6885940" cy="382270"/>
          </a:xfrm>
          <a:custGeom>
            <a:avLst/>
            <a:gdLst/>
            <a:ahLst/>
            <a:cxnLst/>
            <a:rect l="l" t="t" r="r" b="b"/>
            <a:pathLst>
              <a:path w="6885940" h="382269">
                <a:moveTo>
                  <a:pt x="0" y="382270"/>
                </a:moveTo>
                <a:lnTo>
                  <a:pt x="6885762" y="382270"/>
                </a:lnTo>
                <a:lnTo>
                  <a:pt x="6885762" y="0"/>
                </a:lnTo>
                <a:lnTo>
                  <a:pt x="0" y="0"/>
                </a:lnTo>
                <a:lnTo>
                  <a:pt x="0" y="382270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52599" y="165947"/>
            <a:ext cx="644715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10" dirty="0">
                <a:solidFill>
                  <a:srgbClr val="FFFFFF"/>
                </a:solidFill>
              </a:rPr>
              <a:t>Перспективные </a:t>
            </a:r>
            <a:r>
              <a:rPr sz="1900" spc="5" dirty="0">
                <a:solidFill>
                  <a:srgbClr val="FFFFFF"/>
                </a:solidFill>
              </a:rPr>
              <a:t>отрасли </a:t>
            </a:r>
            <a:r>
              <a:rPr lang="ru-RU" sz="1900" spc="30" dirty="0" smtClean="0">
                <a:solidFill>
                  <a:srgbClr val="FFFFFF"/>
                </a:solidFill>
              </a:rPr>
              <a:t>инвестирования</a:t>
            </a:r>
            <a:endParaRPr sz="1900" dirty="0"/>
          </a:p>
        </p:txBody>
      </p:sp>
      <p:sp>
        <p:nvSpPr>
          <p:cNvPr id="23" name="object 23"/>
          <p:cNvSpPr txBox="1"/>
          <p:nvPr/>
        </p:nvSpPr>
        <p:spPr>
          <a:xfrm>
            <a:off x="4724400" y="2133600"/>
            <a:ext cx="3962400" cy="11806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31825" algn="ctr">
              <a:lnSpc>
                <a:spcPct val="100899"/>
              </a:lnSpc>
              <a:spcBef>
                <a:spcPts val="95"/>
              </a:spcBef>
            </a:pPr>
            <a:r>
              <a:rPr sz="1400" b="1" spc="20" dirty="0" smtClean="0">
                <a:solidFill>
                  <a:srgbClr val="0066B3"/>
                </a:solidFill>
                <a:latin typeface="Times New Roman" pitchFamily="18" charset="0"/>
                <a:cs typeface="Times New Roman" pitchFamily="18" charset="0"/>
              </a:rPr>
              <a:t>Лес</a:t>
            </a:r>
            <a:r>
              <a:rPr lang="ru-RU" sz="1400" b="1" spc="20" dirty="0" err="1" smtClean="0">
                <a:solidFill>
                  <a:srgbClr val="0066B3"/>
                </a:solidFill>
                <a:latin typeface="Times New Roman" pitchFamily="18" charset="0"/>
                <a:cs typeface="Times New Roman" pitchFamily="18" charset="0"/>
              </a:rPr>
              <a:t>оперерабатывающ</a:t>
            </a:r>
            <a:r>
              <a:rPr sz="1400" b="1" spc="20" dirty="0" err="1" smtClean="0">
                <a:solidFill>
                  <a:srgbClr val="0066B3"/>
                </a:solidFill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ru-RU" sz="1400" b="1" spc="20" dirty="0" smtClean="0">
                <a:solidFill>
                  <a:srgbClr val="0066B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pc="10" dirty="0" smtClean="0">
                <a:solidFill>
                  <a:srgbClr val="0066B3"/>
                </a:solidFill>
                <a:latin typeface="Times New Roman" pitchFamily="18" charset="0"/>
                <a:cs typeface="Times New Roman" pitchFamily="18" charset="0"/>
              </a:rPr>
              <a:t>отрасль </a:t>
            </a:r>
            <a:r>
              <a:rPr lang="ru-RU" sz="1200" b="1" spc="10" dirty="0" smtClean="0">
                <a:solidFill>
                  <a:srgbClr val="0066B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spc="10" dirty="0" smtClean="0">
                <a:solidFill>
                  <a:srgbClr val="0066B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spc="10" dirty="0" smtClean="0">
                <a:solidFill>
                  <a:srgbClr val="0066B3"/>
                </a:solidFill>
                <a:latin typeface="Times New Roman" pitchFamily="18" charset="0"/>
                <a:cs typeface="Times New Roman" pitchFamily="18" charset="0"/>
              </a:rPr>
              <a:t>          (хвойные, лиственные породы)</a:t>
            </a:r>
          </a:p>
          <a:p>
            <a:pPr marL="171450" marR="5080" indent="-171450" algn="ctr">
              <a:spcBef>
                <a:spcPts val="95"/>
              </a:spcBef>
            </a:pPr>
            <a:r>
              <a:rPr lang="ru-RU" sz="1200" b="1" spc="2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деревообработка; производство </a:t>
            </a:r>
            <a:r>
              <a:rPr lang="ru-RU" sz="1200" b="1" spc="2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шпона</a:t>
            </a:r>
            <a:r>
              <a:rPr lang="en-US" sz="1200" b="1" spc="2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1200" b="1" spc="2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marR="5080" indent="-171450" algn="ctr">
              <a:spcBef>
                <a:spcPts val="95"/>
              </a:spcBef>
            </a:pPr>
            <a:r>
              <a:rPr lang="ru-RU" sz="1200" b="1" spc="2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производство пиломатериалов; мебельное </a:t>
            </a:r>
            <a:r>
              <a:rPr lang="ru-RU" sz="1200" b="1" spc="2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производство; </a:t>
            </a:r>
            <a:r>
              <a:rPr lang="ru-RU" sz="1200" b="1" spc="2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производство </a:t>
            </a:r>
            <a:r>
              <a:rPr lang="ru-RU" sz="1200" b="1" spc="2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топливных гранул и  </a:t>
            </a:r>
            <a:br>
              <a:rPr lang="ru-RU" sz="1200" b="1" spc="2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spc="2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брикетов из отходов </a:t>
            </a:r>
            <a:r>
              <a:rPr lang="ru-RU" sz="1200" b="1" spc="2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деревопереработки</a:t>
            </a:r>
            <a:endParaRPr lang="ru-RU" sz="1200" b="1" spc="10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00034" y="2214554"/>
            <a:ext cx="3682364" cy="59740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3515" marR="5080" indent="-171450" algn="ctr">
              <a:lnSpc>
                <a:spcPct val="100899"/>
              </a:lnSpc>
              <a:spcBef>
                <a:spcPts val="95"/>
              </a:spcBef>
            </a:pPr>
            <a:r>
              <a:rPr lang="ru-RU" sz="1200" b="1" spc="15" dirty="0" smtClean="0">
                <a:solidFill>
                  <a:srgbClr val="0066B3"/>
                </a:solidFill>
                <a:latin typeface="Times New Roman" pitchFamily="18" charset="0"/>
                <a:cs typeface="Times New Roman" pitchFamily="18" charset="0"/>
              </a:rPr>
              <a:t>Отрасль растениеводство. </a:t>
            </a:r>
          </a:p>
          <a:p>
            <a:pPr marL="183515" marR="5080" indent="-171450" algn="ctr">
              <a:lnSpc>
                <a:spcPct val="100899"/>
              </a:lnSpc>
              <a:spcBef>
                <a:spcPts val="95"/>
              </a:spcBef>
            </a:pPr>
            <a:r>
              <a:rPr lang="ru-RU" sz="1200" b="1" spc="15" dirty="0" smtClean="0">
                <a:solidFill>
                  <a:srgbClr val="0066B3"/>
                </a:solidFill>
                <a:latin typeface="Times New Roman" pitchFamily="18" charset="0"/>
                <a:cs typeface="Times New Roman" pitchFamily="18" charset="0"/>
              </a:rPr>
              <a:t>Овощеводство  </a:t>
            </a:r>
          </a:p>
          <a:p>
            <a:pPr marL="43180" marR="5080" indent="-31115">
              <a:lnSpc>
                <a:spcPct val="100899"/>
              </a:lnSpc>
              <a:spcBef>
                <a:spcPts val="95"/>
              </a:spcBef>
            </a:pPr>
            <a:endParaRPr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953000" y="5029200"/>
            <a:ext cx="3886200" cy="354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631825" algn="ctr">
              <a:lnSpc>
                <a:spcPct val="100899"/>
              </a:lnSpc>
              <a:spcBef>
                <a:spcPts val="95"/>
              </a:spcBef>
            </a:pPr>
            <a:r>
              <a:rPr lang="ru-RU" dirty="0" smtClean="0">
                <a:latin typeface="Arial"/>
                <a:cs typeface="Arial"/>
              </a:rPr>
              <a:t> </a:t>
            </a:r>
            <a:endParaRPr lang="ru-RU" dirty="0">
              <a:latin typeface="Arial"/>
              <a:cs typeface="Arial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42910" y="5286388"/>
            <a:ext cx="363756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10" dirty="0" smtClean="0">
                <a:solidFill>
                  <a:srgbClr val="0066B3"/>
                </a:solidFill>
                <a:latin typeface="Times New Roman" pitchFamily="18" charset="0"/>
                <a:cs typeface="Times New Roman" pitchFamily="18" charset="0"/>
              </a:rPr>
              <a:t>Выращивание и глубокая </a:t>
            </a:r>
          </a:p>
          <a:p>
            <a:pPr algn="ctr"/>
            <a:r>
              <a:rPr lang="ru-RU" sz="1400" b="1" spc="10" dirty="0" smtClean="0">
                <a:solidFill>
                  <a:srgbClr val="0066B3"/>
                </a:solidFill>
                <a:latin typeface="Times New Roman" pitchFamily="18" charset="0"/>
                <a:cs typeface="Times New Roman" pitchFamily="18" charset="0"/>
              </a:rPr>
              <a:t>переработка льна-долгунца</a:t>
            </a:r>
          </a:p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Производство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короткого и длинного льноволокна, используемого для производства ваты и перевязочных материалов, льняной одежды, 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утеплителей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572132" y="5214950"/>
            <a:ext cx="2971800" cy="1099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180" marR="5080" indent="-31115" algn="ctr">
              <a:lnSpc>
                <a:spcPct val="100899"/>
              </a:lnSpc>
              <a:spcBef>
                <a:spcPts val="95"/>
              </a:spcBef>
            </a:pPr>
            <a:r>
              <a:rPr lang="ru-RU" sz="1400" b="1" spc="1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Заготовка </a:t>
            </a:r>
            <a:r>
              <a:rPr lang="ru-RU" sz="1400" b="1" spc="15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переработка дикоросов</a:t>
            </a:r>
          </a:p>
          <a:p>
            <a:pPr marL="12700" marR="5080" indent="-12700" algn="ctr">
              <a:lnSpc>
                <a:spcPct val="100899"/>
              </a:lnSpc>
              <a:spcBef>
                <a:spcPts val="95"/>
              </a:spcBef>
            </a:pP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сбор, 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переработка,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заморозка, сушка, фасовка ягод, грибов, </a:t>
            </a:r>
            <a:b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орехов, лекарственных 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трав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Овощеводств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714356"/>
            <a:ext cx="2286016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8" name="Picture 6" descr="Дикоросы картинка - 78 фо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3500438"/>
            <a:ext cx="2310497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0" name="Picture 8" descr="Как выращивать лен в домашних условиях?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3571876"/>
            <a:ext cx="2333623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0" name="Picture 2" descr="https://avatars.mds.yandex.net/i?id=db68e8db8e31f98d01f6e8b74cb3e61e41db013d-9211743-images-thumbs&amp;n=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60" y="785794"/>
            <a:ext cx="2000264" cy="1285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152400"/>
            <a:ext cx="6885940" cy="382270"/>
          </a:xfrm>
          <a:custGeom>
            <a:avLst/>
            <a:gdLst/>
            <a:ahLst/>
            <a:cxnLst/>
            <a:rect l="l" t="t" r="r" b="b"/>
            <a:pathLst>
              <a:path w="6885940" h="382269">
                <a:moveTo>
                  <a:pt x="0" y="382270"/>
                </a:moveTo>
                <a:lnTo>
                  <a:pt x="6885762" y="382270"/>
                </a:lnTo>
                <a:lnTo>
                  <a:pt x="6885762" y="0"/>
                </a:lnTo>
                <a:lnTo>
                  <a:pt x="0" y="0"/>
                </a:lnTo>
                <a:lnTo>
                  <a:pt x="0" y="382270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52599" y="165947"/>
            <a:ext cx="644715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10" dirty="0">
                <a:solidFill>
                  <a:srgbClr val="FFFFFF"/>
                </a:solidFill>
              </a:rPr>
              <a:t>Перспективные </a:t>
            </a:r>
            <a:r>
              <a:rPr sz="1900" spc="5" dirty="0">
                <a:solidFill>
                  <a:srgbClr val="FFFFFF"/>
                </a:solidFill>
              </a:rPr>
              <a:t>отрасли </a:t>
            </a:r>
            <a:r>
              <a:rPr lang="ru-RU" sz="1900" spc="30" dirty="0" smtClean="0">
                <a:solidFill>
                  <a:srgbClr val="FFFFFF"/>
                </a:solidFill>
              </a:rPr>
              <a:t>инвестирования</a:t>
            </a:r>
            <a:endParaRPr sz="19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143504" y="5214950"/>
            <a:ext cx="3886200" cy="478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180" marR="5080" indent="-31115" algn="ctr">
              <a:lnSpc>
                <a:spcPct val="100899"/>
              </a:lnSpc>
              <a:spcBef>
                <a:spcPts val="95"/>
              </a:spcBef>
            </a:pPr>
            <a:r>
              <a:rPr lang="ru-RU" sz="1200" b="1" spc="15" dirty="0" smtClean="0">
                <a:solidFill>
                  <a:srgbClr val="0066B3"/>
                </a:solidFill>
                <a:latin typeface="Times New Roman" pitchFamily="18" charset="0"/>
                <a:cs typeface="Times New Roman" pitchFamily="18" charset="0"/>
              </a:rPr>
              <a:t>Отрасль животноводство. </a:t>
            </a:r>
          </a:p>
          <a:p>
            <a:pPr marL="43180" marR="5080" indent="-31115" algn="ctr">
              <a:lnSpc>
                <a:spcPct val="100899"/>
              </a:lnSpc>
              <a:spcBef>
                <a:spcPts val="95"/>
              </a:spcBef>
            </a:pPr>
            <a:r>
              <a:rPr lang="ru-RU" sz="1200" b="1" spc="15" dirty="0" smtClean="0">
                <a:solidFill>
                  <a:srgbClr val="0066B3"/>
                </a:solidFill>
                <a:latin typeface="Times New Roman" pitchFamily="18" charset="0"/>
                <a:cs typeface="Times New Roman" pitchFamily="18" charset="0"/>
              </a:rPr>
              <a:t>Создание откормочной площадки (</a:t>
            </a:r>
            <a:r>
              <a:rPr lang="ru-RU" sz="1200" b="1" spc="15" dirty="0" err="1" smtClean="0">
                <a:solidFill>
                  <a:srgbClr val="0066B3"/>
                </a:solidFill>
                <a:latin typeface="Times New Roman" pitchFamily="18" charset="0"/>
                <a:cs typeface="Times New Roman" pitchFamily="18" charset="0"/>
              </a:rPr>
              <a:t>КРС</a:t>
            </a:r>
            <a:r>
              <a:rPr lang="ru-RU" sz="1200" b="1" spc="15" dirty="0" smtClean="0">
                <a:solidFill>
                  <a:srgbClr val="0066B3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200" b="1" spc="1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4" name="Прямоугольник 33"/>
          <p:cNvSpPr/>
          <p:nvPr/>
        </p:nvSpPr>
        <p:spPr>
          <a:xfrm flipH="1">
            <a:off x="571472" y="5143512"/>
            <a:ext cx="2748280" cy="654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631825">
              <a:lnSpc>
                <a:spcPct val="100899"/>
              </a:lnSpc>
              <a:spcBef>
                <a:spcPts val="95"/>
              </a:spcBef>
            </a:pPr>
            <a:r>
              <a:rPr lang="ru-RU" sz="1200" b="1" spc="20" dirty="0" err="1" smtClean="0">
                <a:solidFill>
                  <a:srgbClr val="0066B3"/>
                </a:solidFill>
                <a:latin typeface="Times New Roman" pitchFamily="18" charset="0"/>
                <a:cs typeface="Times New Roman" pitchFamily="18" charset="0"/>
              </a:rPr>
              <a:t>Рыболоводство</a:t>
            </a:r>
            <a:endParaRPr lang="ru-RU" sz="1200" b="1" spc="20" dirty="0" smtClean="0">
              <a:solidFill>
                <a:srgbClr val="0066B3"/>
              </a:solidFill>
              <a:latin typeface="Times New Roman" pitchFamily="18" charset="0"/>
              <a:cs typeface="Times New Roman" pitchFamily="18" charset="0"/>
            </a:endParaRPr>
          </a:p>
          <a:p>
            <a:pPr marL="298450" indent="-285750" algn="ctr">
              <a:lnSpc>
                <a:spcPct val="101000"/>
              </a:lnSpc>
              <a:spcBef>
                <a:spcPts val="100"/>
              </a:spcBef>
              <a:buFont typeface="Arial" pitchFamily="34" charset="0"/>
              <a:buChar char="•"/>
            </a:pP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организация спортивно-любительской 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рыбалки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object 25"/>
          <p:cNvSpPr txBox="1">
            <a:spLocks noChangeArrowheads="1"/>
          </p:cNvSpPr>
          <p:nvPr/>
        </p:nvSpPr>
        <p:spPr bwMode="auto">
          <a:xfrm>
            <a:off x="571472" y="2357430"/>
            <a:ext cx="3119550" cy="1184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12065" rIns="0" bIns="0">
            <a:spAutoFit/>
          </a:bodyPr>
          <a:lstStyle/>
          <a:p>
            <a:pPr marL="42863" indent="-30163" algn="ctr">
              <a:lnSpc>
                <a:spcPct val="101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Добыча полезных ископаемых</a:t>
            </a:r>
          </a:p>
          <a:p>
            <a:pPr indent="12700" algn="ctr">
              <a:lnSpc>
                <a:spcPct val="101000"/>
              </a:lnSpc>
              <a:spcBef>
                <a:spcPts val="100"/>
              </a:spcBef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1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почвосмесей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из торфа;</a:t>
            </a:r>
          </a:p>
          <a:p>
            <a:pPr indent="12700" algn="ctr">
              <a:lnSpc>
                <a:spcPct val="101000"/>
              </a:lnSpc>
              <a:spcBef>
                <a:spcPts val="100"/>
              </a:spcBef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производство удобрений из торфа;</a:t>
            </a:r>
          </a:p>
          <a:p>
            <a:pPr indent="12700" algn="ctr">
              <a:lnSpc>
                <a:spcPct val="101000"/>
              </a:lnSpc>
              <a:spcBef>
                <a:spcPts val="100"/>
              </a:spcBef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добыча сапропеля;</a:t>
            </a:r>
          </a:p>
          <a:p>
            <a:pPr indent="12700" algn="ctr">
              <a:lnSpc>
                <a:spcPct val="101000"/>
              </a:lnSpc>
              <a:spcBef>
                <a:spcPts val="100"/>
              </a:spcBef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использование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сапропелевых грязей;</a:t>
            </a:r>
          </a:p>
          <a:p>
            <a:pPr indent="12700" algn="ctr">
              <a:lnSpc>
                <a:spcPct val="101000"/>
              </a:lnSpc>
              <a:spcBef>
                <a:spcPts val="100"/>
              </a:spcBef>
              <a:buFont typeface="Arial" pitchFamily="34" charset="0"/>
              <a:buChar char="•"/>
            </a:pP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сапропелевые 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удобрения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!!! БАЖЕНОВА СВ\РАБОТА С РАЙОНАМИ\Инвестиционные паспорта районов\Знаменский (размещено)\после ВКС\imag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3786190"/>
            <a:ext cx="2357454" cy="1357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357818" y="2357430"/>
            <a:ext cx="3214710" cy="641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180" marR="5080" indent="-31115" algn="ctr">
              <a:lnSpc>
                <a:spcPct val="100899"/>
              </a:lnSpc>
              <a:spcBef>
                <a:spcPts val="95"/>
              </a:spcBef>
            </a:pPr>
            <a:r>
              <a:rPr lang="ru-RU" sz="1200" b="1" spc="15" dirty="0" smtClean="0">
                <a:solidFill>
                  <a:srgbClr val="0066B3"/>
                </a:solidFill>
                <a:latin typeface="Times New Roman" pitchFamily="18" charset="0"/>
                <a:cs typeface="Times New Roman" pitchFamily="18" charset="0"/>
              </a:rPr>
              <a:t>Отрасль животноводство. Разведение сельскохозяйственной птицы: (птицеводство: яичное и мясное)</a:t>
            </a:r>
          </a:p>
        </p:txBody>
      </p:sp>
      <p:pic>
        <p:nvPicPr>
          <p:cNvPr id="15364" name="Picture 4" descr="Откормплощадки на 5,7 тыс. голов скота запустят до конца года в Алматинской области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3714752"/>
            <a:ext cx="2214578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6" name="AutoShape 6" descr="Государство поставило  на агротуриз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8" name="AutoShape 8" descr="Государство поставило  на агротуриз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Государство поставило  на агротуриз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2" name="AutoShape 12" descr="Государство поставило  на агротуриз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650" name="Picture 2" descr="Торф и его применение в саду | Строим Сад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857233"/>
            <a:ext cx="2286016" cy="1357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2" name="Picture 4" descr="Птицеводство России. Конкурентоспособность на мировом рынке мяса птицы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785794"/>
            <a:ext cx="2143141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1080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152400"/>
            <a:ext cx="6885940" cy="382270"/>
          </a:xfrm>
          <a:custGeom>
            <a:avLst/>
            <a:gdLst/>
            <a:ahLst/>
            <a:cxnLst/>
            <a:rect l="l" t="t" r="r" b="b"/>
            <a:pathLst>
              <a:path w="6885940" h="382269">
                <a:moveTo>
                  <a:pt x="0" y="382270"/>
                </a:moveTo>
                <a:lnTo>
                  <a:pt x="6885762" y="382270"/>
                </a:lnTo>
                <a:lnTo>
                  <a:pt x="6885762" y="0"/>
                </a:lnTo>
                <a:lnTo>
                  <a:pt x="0" y="0"/>
                </a:lnTo>
                <a:lnTo>
                  <a:pt x="0" y="382270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52599" y="165947"/>
            <a:ext cx="644715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10" dirty="0">
                <a:solidFill>
                  <a:srgbClr val="FFFFFF"/>
                </a:solidFill>
              </a:rPr>
              <a:t>Перспективные </a:t>
            </a:r>
            <a:r>
              <a:rPr sz="1900" spc="5" dirty="0">
                <a:solidFill>
                  <a:srgbClr val="FFFFFF"/>
                </a:solidFill>
              </a:rPr>
              <a:t>отрасли </a:t>
            </a:r>
            <a:r>
              <a:rPr lang="ru-RU" sz="1900" spc="30" dirty="0" smtClean="0">
                <a:solidFill>
                  <a:srgbClr val="FFFFFF"/>
                </a:solidFill>
              </a:rPr>
              <a:t>инвестирования</a:t>
            </a:r>
            <a:endParaRPr sz="1900" dirty="0"/>
          </a:p>
        </p:txBody>
      </p:sp>
      <p:sp>
        <p:nvSpPr>
          <p:cNvPr id="16" name="Прямоугольник 15"/>
          <p:cNvSpPr/>
          <p:nvPr/>
        </p:nvSpPr>
        <p:spPr>
          <a:xfrm rot="10800000" flipV="1">
            <a:off x="5429256" y="5286388"/>
            <a:ext cx="2819400" cy="268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631825">
              <a:lnSpc>
                <a:spcPct val="100899"/>
              </a:lnSpc>
              <a:spcBef>
                <a:spcPts val="95"/>
              </a:spcBef>
            </a:pPr>
            <a:r>
              <a:rPr lang="ru-RU" sz="1200" b="1" spc="20" dirty="0" smtClean="0">
                <a:solidFill>
                  <a:srgbClr val="0066B3"/>
                </a:solidFill>
                <a:latin typeface="Times New Roman" pitchFamily="18" charset="0"/>
                <a:cs typeface="Times New Roman" pitchFamily="18" charset="0"/>
              </a:rPr>
              <a:t>Строительство жилья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000628" y="5143512"/>
            <a:ext cx="3886200" cy="354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631825" algn="ctr">
              <a:lnSpc>
                <a:spcPct val="100899"/>
              </a:lnSpc>
              <a:spcBef>
                <a:spcPts val="95"/>
              </a:spcBef>
            </a:pPr>
            <a:r>
              <a:rPr lang="ru-RU" dirty="0" smtClean="0">
                <a:latin typeface="Arial"/>
                <a:cs typeface="Arial"/>
              </a:rPr>
              <a:t> </a:t>
            </a:r>
            <a:endParaRPr lang="ru-RU" dirty="0">
              <a:latin typeface="Arial"/>
              <a:cs typeface="Arial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43570" y="2500306"/>
            <a:ext cx="2786082" cy="278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8450" indent="-285750" algn="ctr">
              <a:lnSpc>
                <a:spcPct val="101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Агротуризм.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6" name="Picture 4" descr="https://klike.net/uploads/posts/2020-07/1595145970_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857232"/>
            <a:ext cx="2643206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 descr="Гостиничный Бизне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357562"/>
            <a:ext cx="2683584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500034" y="5286388"/>
            <a:ext cx="2571768" cy="278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631825">
              <a:lnSpc>
                <a:spcPct val="100899"/>
              </a:lnSpc>
              <a:spcBef>
                <a:spcPts val="95"/>
              </a:spcBef>
            </a:pPr>
            <a:r>
              <a:rPr lang="ru-RU" sz="1200" b="1" spc="1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Гостиничный бизнес</a:t>
            </a:r>
            <a:endParaRPr lang="ru-RU" sz="1200" b="1" spc="1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6" name="AutoShape 6" descr="Государство поставило  на агротуриз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8" name="AutoShape 8" descr="Государство поставило  на агротуриз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Государство поставило  на агротуриз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2" name="AutoShape 12" descr="Государство поставило  на агротуриз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73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3166" y="785794"/>
            <a:ext cx="2649700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1" name="Picture 1" descr="E:\фот 1\i 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2074" y="3429000"/>
            <a:ext cx="2823264" cy="1785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428596" y="2428868"/>
            <a:ext cx="33575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Развитие внутреннего и въездного туризма, </a:t>
            </a:r>
          </a:p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туристско рекреационных зон</a:t>
            </a:r>
            <a:endParaRPr lang="ru-RU" sz="1200" dirty="0"/>
          </a:p>
        </p:txBody>
      </p:sp>
    </p:spTree>
    <p:extLst>
      <p:ext uri="{BB962C8B-B14F-4D97-AF65-F5344CB8AC3E}">
        <p14:creationId xmlns="" xmlns:p14="http://schemas.microsoft.com/office/powerpoint/2010/main" val="21080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350" y="660476"/>
            <a:ext cx="5327650" cy="394970"/>
          </a:xfrm>
          <a:custGeom>
            <a:avLst/>
            <a:gdLst/>
            <a:ahLst/>
            <a:cxnLst/>
            <a:rect l="l" t="t" r="r" b="b"/>
            <a:pathLst>
              <a:path w="3443604" h="394969">
                <a:moveTo>
                  <a:pt x="0" y="394817"/>
                </a:moveTo>
                <a:lnTo>
                  <a:pt x="3443300" y="394817"/>
                </a:lnTo>
                <a:lnTo>
                  <a:pt x="3443300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049089"/>
            <a:ext cx="3456304" cy="12700"/>
          </a:xfrm>
          <a:custGeom>
            <a:avLst/>
            <a:gdLst/>
            <a:ahLst/>
            <a:cxnLst/>
            <a:rect l="l" t="t" r="r" b="b"/>
            <a:pathLst>
              <a:path w="3456304" h="12700">
                <a:moveTo>
                  <a:pt x="0" y="12700"/>
                </a:moveTo>
                <a:lnTo>
                  <a:pt x="3456000" y="12700"/>
                </a:lnTo>
                <a:lnTo>
                  <a:pt x="345600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50" y="666819"/>
            <a:ext cx="0" cy="382270"/>
          </a:xfrm>
          <a:custGeom>
            <a:avLst/>
            <a:gdLst/>
            <a:ahLst/>
            <a:cxnLst/>
            <a:rect l="l" t="t" r="r" b="b"/>
            <a:pathLst>
              <a:path h="382269">
                <a:moveTo>
                  <a:pt x="0" y="0"/>
                </a:moveTo>
                <a:lnTo>
                  <a:pt x="0" y="382270"/>
                </a:lnTo>
              </a:path>
            </a:pathLst>
          </a:custGeom>
          <a:ln w="12700">
            <a:solidFill>
              <a:srgbClr val="0066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66046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6350"/>
                </a:moveTo>
                <a:lnTo>
                  <a:pt x="6350" y="6350"/>
                </a:lnTo>
                <a:lnTo>
                  <a:pt x="6350" y="0"/>
                </a:lnTo>
                <a:lnTo>
                  <a:pt x="0" y="0"/>
                </a:lnTo>
                <a:lnTo>
                  <a:pt x="0" y="6350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657294"/>
            <a:ext cx="3456304" cy="0"/>
          </a:xfrm>
          <a:custGeom>
            <a:avLst/>
            <a:gdLst/>
            <a:ahLst/>
            <a:cxnLst/>
            <a:rect l="l" t="t" r="r" b="b"/>
            <a:pathLst>
              <a:path w="3456304">
                <a:moveTo>
                  <a:pt x="0" y="0"/>
                </a:moveTo>
                <a:lnTo>
                  <a:pt x="3456000" y="0"/>
                </a:lnTo>
              </a:path>
            </a:pathLst>
          </a:custGeom>
          <a:ln w="6350">
            <a:solidFill>
              <a:srgbClr val="0066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49650" y="666819"/>
            <a:ext cx="0" cy="382270"/>
          </a:xfrm>
          <a:custGeom>
            <a:avLst/>
            <a:gdLst/>
            <a:ahLst/>
            <a:cxnLst/>
            <a:rect l="l" t="t" r="r" b="b"/>
            <a:pathLst>
              <a:path h="382269">
                <a:moveTo>
                  <a:pt x="0" y="0"/>
                </a:moveTo>
                <a:lnTo>
                  <a:pt x="0" y="382270"/>
                </a:lnTo>
              </a:path>
            </a:pathLst>
          </a:custGeom>
          <a:ln w="12700">
            <a:solidFill>
              <a:srgbClr val="0066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700" y="663644"/>
            <a:ext cx="3443604" cy="0"/>
          </a:xfrm>
          <a:custGeom>
            <a:avLst/>
            <a:gdLst/>
            <a:ahLst/>
            <a:cxnLst/>
            <a:rect l="l" t="t" r="r" b="b"/>
            <a:pathLst>
              <a:path w="3443604">
                <a:moveTo>
                  <a:pt x="0" y="0"/>
                </a:moveTo>
                <a:lnTo>
                  <a:pt x="3443300" y="0"/>
                </a:lnTo>
              </a:path>
            </a:pathLst>
          </a:custGeom>
          <a:ln w="6350">
            <a:solidFill>
              <a:srgbClr val="0066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50" y="66046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315200" y="2362200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29">
                <a:moveTo>
                  <a:pt x="666102" y="0"/>
                </a:moveTo>
                <a:lnTo>
                  <a:pt x="618531" y="1672"/>
                </a:lnTo>
                <a:lnTo>
                  <a:pt x="571863" y="6614"/>
                </a:lnTo>
                <a:lnTo>
                  <a:pt x="526211" y="14714"/>
                </a:lnTo>
                <a:lnTo>
                  <a:pt x="481687" y="25858"/>
                </a:lnTo>
                <a:lnTo>
                  <a:pt x="438404" y="39934"/>
                </a:lnTo>
                <a:lnTo>
                  <a:pt x="396474" y="56828"/>
                </a:lnTo>
                <a:lnTo>
                  <a:pt x="356011" y="76429"/>
                </a:lnTo>
                <a:lnTo>
                  <a:pt x="317127" y="98624"/>
                </a:lnTo>
                <a:lnTo>
                  <a:pt x="279935" y="123299"/>
                </a:lnTo>
                <a:lnTo>
                  <a:pt x="244547" y="150342"/>
                </a:lnTo>
                <a:lnTo>
                  <a:pt x="211076" y="179640"/>
                </a:lnTo>
                <a:lnTo>
                  <a:pt x="179636" y="211081"/>
                </a:lnTo>
                <a:lnTo>
                  <a:pt x="150338" y="244552"/>
                </a:lnTo>
                <a:lnTo>
                  <a:pt x="123295" y="279940"/>
                </a:lnTo>
                <a:lnTo>
                  <a:pt x="98621" y="317133"/>
                </a:lnTo>
                <a:lnTo>
                  <a:pt x="76427" y="356017"/>
                </a:lnTo>
                <a:lnTo>
                  <a:pt x="56826" y="396480"/>
                </a:lnTo>
                <a:lnTo>
                  <a:pt x="39932" y="438409"/>
                </a:lnTo>
                <a:lnTo>
                  <a:pt x="25857" y="481691"/>
                </a:lnTo>
                <a:lnTo>
                  <a:pt x="14713" y="526215"/>
                </a:lnTo>
                <a:lnTo>
                  <a:pt x="6614" y="571866"/>
                </a:lnTo>
                <a:lnTo>
                  <a:pt x="1672" y="618533"/>
                </a:lnTo>
                <a:lnTo>
                  <a:pt x="0" y="666102"/>
                </a:lnTo>
                <a:lnTo>
                  <a:pt x="1672" y="713672"/>
                </a:lnTo>
                <a:lnTo>
                  <a:pt x="6614" y="760340"/>
                </a:lnTo>
                <a:lnTo>
                  <a:pt x="14713" y="805993"/>
                </a:lnTo>
                <a:lnTo>
                  <a:pt x="25857" y="850517"/>
                </a:lnTo>
                <a:lnTo>
                  <a:pt x="39932" y="893800"/>
                </a:lnTo>
                <a:lnTo>
                  <a:pt x="56826" y="935729"/>
                </a:lnTo>
                <a:lnTo>
                  <a:pt x="76427" y="976192"/>
                </a:lnTo>
                <a:lnTo>
                  <a:pt x="98621" y="1015077"/>
                </a:lnTo>
                <a:lnTo>
                  <a:pt x="123295" y="1052269"/>
                </a:lnTo>
                <a:lnTo>
                  <a:pt x="150338" y="1087657"/>
                </a:lnTo>
                <a:lnTo>
                  <a:pt x="179636" y="1121127"/>
                </a:lnTo>
                <a:lnTo>
                  <a:pt x="211076" y="1152568"/>
                </a:lnTo>
                <a:lnTo>
                  <a:pt x="244547" y="1181866"/>
                </a:lnTo>
                <a:lnTo>
                  <a:pt x="279935" y="1208908"/>
                </a:lnTo>
                <a:lnTo>
                  <a:pt x="317127" y="1233583"/>
                </a:lnTo>
                <a:lnTo>
                  <a:pt x="356011" y="1255777"/>
                </a:lnTo>
                <a:lnTo>
                  <a:pt x="396474" y="1275377"/>
                </a:lnTo>
                <a:lnTo>
                  <a:pt x="438404" y="1292271"/>
                </a:lnTo>
                <a:lnTo>
                  <a:pt x="481687" y="1306347"/>
                </a:lnTo>
                <a:lnTo>
                  <a:pt x="526211" y="1317490"/>
                </a:lnTo>
                <a:lnTo>
                  <a:pt x="571863" y="1325589"/>
                </a:lnTo>
                <a:lnTo>
                  <a:pt x="618531" y="1330532"/>
                </a:lnTo>
                <a:lnTo>
                  <a:pt x="666102" y="1332204"/>
                </a:lnTo>
                <a:lnTo>
                  <a:pt x="713672" y="1330532"/>
                </a:lnTo>
                <a:lnTo>
                  <a:pt x="760340" y="1325589"/>
                </a:lnTo>
                <a:lnTo>
                  <a:pt x="805993" y="1317490"/>
                </a:lnTo>
                <a:lnTo>
                  <a:pt x="850517" y="1306347"/>
                </a:lnTo>
                <a:lnTo>
                  <a:pt x="893800" y="1292271"/>
                </a:lnTo>
                <a:lnTo>
                  <a:pt x="935729" y="1275377"/>
                </a:lnTo>
                <a:lnTo>
                  <a:pt x="976192" y="1255777"/>
                </a:lnTo>
                <a:lnTo>
                  <a:pt x="1015077" y="1233583"/>
                </a:lnTo>
                <a:lnTo>
                  <a:pt x="1052269" y="1208908"/>
                </a:lnTo>
                <a:lnTo>
                  <a:pt x="1087657" y="1181866"/>
                </a:lnTo>
                <a:lnTo>
                  <a:pt x="1121127" y="1152568"/>
                </a:lnTo>
                <a:lnTo>
                  <a:pt x="1152568" y="1121127"/>
                </a:lnTo>
                <a:lnTo>
                  <a:pt x="1181866" y="1087657"/>
                </a:lnTo>
                <a:lnTo>
                  <a:pt x="1208908" y="1052269"/>
                </a:lnTo>
                <a:lnTo>
                  <a:pt x="1233583" y="1015077"/>
                </a:lnTo>
                <a:lnTo>
                  <a:pt x="1255777" y="976192"/>
                </a:lnTo>
                <a:lnTo>
                  <a:pt x="1275377" y="935729"/>
                </a:lnTo>
                <a:lnTo>
                  <a:pt x="1292271" y="893800"/>
                </a:lnTo>
                <a:lnTo>
                  <a:pt x="1306347" y="850517"/>
                </a:lnTo>
                <a:lnTo>
                  <a:pt x="1317490" y="805993"/>
                </a:lnTo>
                <a:lnTo>
                  <a:pt x="1325589" y="760340"/>
                </a:lnTo>
                <a:lnTo>
                  <a:pt x="1330532" y="713672"/>
                </a:lnTo>
                <a:lnTo>
                  <a:pt x="1332204" y="666102"/>
                </a:lnTo>
                <a:lnTo>
                  <a:pt x="1330532" y="618533"/>
                </a:lnTo>
                <a:lnTo>
                  <a:pt x="1325589" y="571866"/>
                </a:lnTo>
                <a:lnTo>
                  <a:pt x="1317490" y="526215"/>
                </a:lnTo>
                <a:lnTo>
                  <a:pt x="1306347" y="481691"/>
                </a:lnTo>
                <a:lnTo>
                  <a:pt x="1292271" y="438409"/>
                </a:lnTo>
                <a:lnTo>
                  <a:pt x="1275377" y="396480"/>
                </a:lnTo>
                <a:lnTo>
                  <a:pt x="1255777" y="356017"/>
                </a:lnTo>
                <a:lnTo>
                  <a:pt x="1233583" y="317133"/>
                </a:lnTo>
                <a:lnTo>
                  <a:pt x="1208908" y="279940"/>
                </a:lnTo>
                <a:lnTo>
                  <a:pt x="1181866" y="244552"/>
                </a:lnTo>
                <a:lnTo>
                  <a:pt x="1152568" y="211081"/>
                </a:lnTo>
                <a:lnTo>
                  <a:pt x="1121127" y="179640"/>
                </a:lnTo>
                <a:lnTo>
                  <a:pt x="1087657" y="150342"/>
                </a:lnTo>
                <a:lnTo>
                  <a:pt x="1052269" y="123299"/>
                </a:lnTo>
                <a:lnTo>
                  <a:pt x="1015077" y="98624"/>
                </a:lnTo>
                <a:lnTo>
                  <a:pt x="976192" y="76429"/>
                </a:lnTo>
                <a:lnTo>
                  <a:pt x="935729" y="56828"/>
                </a:lnTo>
                <a:lnTo>
                  <a:pt x="893800" y="39934"/>
                </a:lnTo>
                <a:lnTo>
                  <a:pt x="850517" y="25858"/>
                </a:lnTo>
                <a:lnTo>
                  <a:pt x="805993" y="14714"/>
                </a:lnTo>
                <a:lnTo>
                  <a:pt x="760340" y="6614"/>
                </a:lnTo>
                <a:lnTo>
                  <a:pt x="713672" y="1672"/>
                </a:lnTo>
                <a:lnTo>
                  <a:pt x="666102" y="0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302500" y="2349512"/>
            <a:ext cx="1357630" cy="1357630"/>
          </a:xfrm>
          <a:custGeom>
            <a:avLst/>
            <a:gdLst/>
            <a:ahLst/>
            <a:cxnLst/>
            <a:rect l="l" t="t" r="r" b="b"/>
            <a:pathLst>
              <a:path w="1357629" h="1357629">
                <a:moveTo>
                  <a:pt x="678802" y="0"/>
                </a:moveTo>
                <a:lnTo>
                  <a:pt x="630325" y="1704"/>
                </a:lnTo>
                <a:lnTo>
                  <a:pt x="582768" y="6740"/>
                </a:lnTo>
                <a:lnTo>
                  <a:pt x="536245" y="14994"/>
                </a:lnTo>
                <a:lnTo>
                  <a:pt x="490873" y="26349"/>
                </a:lnTo>
                <a:lnTo>
                  <a:pt x="446765" y="40692"/>
                </a:lnTo>
                <a:lnTo>
                  <a:pt x="404037" y="57908"/>
                </a:lnTo>
                <a:lnTo>
                  <a:pt x="362803" y="77882"/>
                </a:lnTo>
                <a:lnTo>
                  <a:pt x="323178" y="100498"/>
                </a:lnTo>
                <a:lnTo>
                  <a:pt x="285277" y="125643"/>
                </a:lnTo>
                <a:lnTo>
                  <a:pt x="249215" y="153200"/>
                </a:lnTo>
                <a:lnTo>
                  <a:pt x="215107" y="183056"/>
                </a:lnTo>
                <a:lnTo>
                  <a:pt x="183067" y="215096"/>
                </a:lnTo>
                <a:lnTo>
                  <a:pt x="153211" y="249204"/>
                </a:lnTo>
                <a:lnTo>
                  <a:pt x="125652" y="285265"/>
                </a:lnTo>
                <a:lnTo>
                  <a:pt x="100507" y="323166"/>
                </a:lnTo>
                <a:lnTo>
                  <a:pt x="77890" y="362791"/>
                </a:lnTo>
                <a:lnTo>
                  <a:pt x="57916" y="404025"/>
                </a:lnTo>
                <a:lnTo>
                  <a:pt x="40699" y="446753"/>
                </a:lnTo>
                <a:lnTo>
                  <a:pt x="26355" y="490860"/>
                </a:lnTo>
                <a:lnTo>
                  <a:pt x="14998" y="536233"/>
                </a:lnTo>
                <a:lnTo>
                  <a:pt x="6743" y="582755"/>
                </a:lnTo>
                <a:lnTo>
                  <a:pt x="1705" y="630312"/>
                </a:lnTo>
                <a:lnTo>
                  <a:pt x="0" y="678789"/>
                </a:lnTo>
                <a:lnTo>
                  <a:pt x="1705" y="727266"/>
                </a:lnTo>
                <a:lnTo>
                  <a:pt x="6743" y="774823"/>
                </a:lnTo>
                <a:lnTo>
                  <a:pt x="14998" y="821345"/>
                </a:lnTo>
                <a:lnTo>
                  <a:pt x="26355" y="866718"/>
                </a:lnTo>
                <a:lnTo>
                  <a:pt x="40699" y="910826"/>
                </a:lnTo>
                <a:lnTo>
                  <a:pt x="57916" y="953554"/>
                </a:lnTo>
                <a:lnTo>
                  <a:pt x="77890" y="994788"/>
                </a:lnTo>
                <a:lnTo>
                  <a:pt x="100507" y="1034413"/>
                </a:lnTo>
                <a:lnTo>
                  <a:pt x="125652" y="1072314"/>
                </a:lnTo>
                <a:lnTo>
                  <a:pt x="153211" y="1108376"/>
                </a:lnTo>
                <a:lnTo>
                  <a:pt x="183067" y="1142484"/>
                </a:lnTo>
                <a:lnTo>
                  <a:pt x="215107" y="1174524"/>
                </a:lnTo>
                <a:lnTo>
                  <a:pt x="249215" y="1204380"/>
                </a:lnTo>
                <a:lnTo>
                  <a:pt x="285277" y="1231938"/>
                </a:lnTo>
                <a:lnTo>
                  <a:pt x="323178" y="1257084"/>
                </a:lnTo>
                <a:lnTo>
                  <a:pt x="362803" y="1279701"/>
                </a:lnTo>
                <a:lnTo>
                  <a:pt x="404037" y="1299675"/>
                </a:lnTo>
                <a:lnTo>
                  <a:pt x="446765" y="1316892"/>
                </a:lnTo>
                <a:lnTo>
                  <a:pt x="490873" y="1331236"/>
                </a:lnTo>
                <a:lnTo>
                  <a:pt x="536245" y="1342593"/>
                </a:lnTo>
                <a:lnTo>
                  <a:pt x="582768" y="1350848"/>
                </a:lnTo>
                <a:lnTo>
                  <a:pt x="630325" y="1355886"/>
                </a:lnTo>
                <a:lnTo>
                  <a:pt x="678802" y="1357591"/>
                </a:lnTo>
                <a:lnTo>
                  <a:pt x="678802" y="1332191"/>
                </a:lnTo>
                <a:lnTo>
                  <a:pt x="625205" y="1330023"/>
                </a:lnTo>
                <a:lnTo>
                  <a:pt x="572807" y="1323637"/>
                </a:lnTo>
                <a:lnTo>
                  <a:pt x="521775" y="1313200"/>
                </a:lnTo>
                <a:lnTo>
                  <a:pt x="472274" y="1298881"/>
                </a:lnTo>
                <a:lnTo>
                  <a:pt x="424472" y="1280847"/>
                </a:lnTo>
                <a:lnTo>
                  <a:pt x="378535" y="1259265"/>
                </a:lnTo>
                <a:lnTo>
                  <a:pt x="334630" y="1234304"/>
                </a:lnTo>
                <a:lnTo>
                  <a:pt x="292924" y="1206130"/>
                </a:lnTo>
                <a:lnTo>
                  <a:pt x="253584" y="1174911"/>
                </a:lnTo>
                <a:lnTo>
                  <a:pt x="216776" y="1140815"/>
                </a:lnTo>
                <a:lnTo>
                  <a:pt x="182680" y="1104007"/>
                </a:lnTo>
                <a:lnTo>
                  <a:pt x="151461" y="1064668"/>
                </a:lnTo>
                <a:lnTo>
                  <a:pt x="123287" y="1022963"/>
                </a:lnTo>
                <a:lnTo>
                  <a:pt x="98326" y="979060"/>
                </a:lnTo>
                <a:lnTo>
                  <a:pt x="76744" y="933124"/>
                </a:lnTo>
                <a:lnTo>
                  <a:pt x="58710" y="885323"/>
                </a:lnTo>
                <a:lnTo>
                  <a:pt x="44391" y="835822"/>
                </a:lnTo>
                <a:lnTo>
                  <a:pt x="33954" y="784788"/>
                </a:lnTo>
                <a:lnTo>
                  <a:pt x="27568" y="732389"/>
                </a:lnTo>
                <a:lnTo>
                  <a:pt x="25399" y="678789"/>
                </a:lnTo>
                <a:lnTo>
                  <a:pt x="27568" y="625193"/>
                </a:lnTo>
                <a:lnTo>
                  <a:pt x="33954" y="572795"/>
                </a:lnTo>
                <a:lnTo>
                  <a:pt x="44391" y="521762"/>
                </a:lnTo>
                <a:lnTo>
                  <a:pt x="58710" y="472262"/>
                </a:lnTo>
                <a:lnTo>
                  <a:pt x="76744" y="424460"/>
                </a:lnTo>
                <a:lnTo>
                  <a:pt x="98326" y="378525"/>
                </a:lnTo>
                <a:lnTo>
                  <a:pt x="123287" y="334622"/>
                </a:lnTo>
                <a:lnTo>
                  <a:pt x="151461" y="292918"/>
                </a:lnTo>
                <a:lnTo>
                  <a:pt x="182680" y="253580"/>
                </a:lnTo>
                <a:lnTo>
                  <a:pt x="216776" y="216776"/>
                </a:lnTo>
                <a:lnTo>
                  <a:pt x="253584" y="182680"/>
                </a:lnTo>
                <a:lnTo>
                  <a:pt x="292924" y="151460"/>
                </a:lnTo>
                <a:lnTo>
                  <a:pt x="334630" y="123285"/>
                </a:lnTo>
                <a:lnTo>
                  <a:pt x="378535" y="98322"/>
                </a:lnTo>
                <a:lnTo>
                  <a:pt x="424472" y="76739"/>
                </a:lnTo>
                <a:lnTo>
                  <a:pt x="472274" y="58704"/>
                </a:lnTo>
                <a:lnTo>
                  <a:pt x="521775" y="44385"/>
                </a:lnTo>
                <a:lnTo>
                  <a:pt x="572807" y="33949"/>
                </a:lnTo>
                <a:lnTo>
                  <a:pt x="625205" y="27565"/>
                </a:lnTo>
                <a:lnTo>
                  <a:pt x="678802" y="25400"/>
                </a:lnTo>
                <a:lnTo>
                  <a:pt x="862936" y="25400"/>
                </a:lnTo>
                <a:lnTo>
                  <a:pt x="821358" y="14994"/>
                </a:lnTo>
                <a:lnTo>
                  <a:pt x="774836" y="6740"/>
                </a:lnTo>
                <a:lnTo>
                  <a:pt x="727279" y="1704"/>
                </a:lnTo>
                <a:lnTo>
                  <a:pt x="678802" y="0"/>
                </a:lnTo>
                <a:close/>
              </a:path>
              <a:path w="1357629" h="1357629">
                <a:moveTo>
                  <a:pt x="862936" y="25400"/>
                </a:moveTo>
                <a:lnTo>
                  <a:pt x="678802" y="25400"/>
                </a:lnTo>
                <a:lnTo>
                  <a:pt x="732398" y="27565"/>
                </a:lnTo>
                <a:lnTo>
                  <a:pt x="784796" y="33949"/>
                </a:lnTo>
                <a:lnTo>
                  <a:pt x="835829" y="44385"/>
                </a:lnTo>
                <a:lnTo>
                  <a:pt x="885330" y="58704"/>
                </a:lnTo>
                <a:lnTo>
                  <a:pt x="933132" y="76739"/>
                </a:lnTo>
                <a:lnTo>
                  <a:pt x="979069" y="98322"/>
                </a:lnTo>
                <a:lnTo>
                  <a:pt x="1022974" y="123285"/>
                </a:lnTo>
                <a:lnTo>
                  <a:pt x="1064679" y="151460"/>
                </a:lnTo>
                <a:lnTo>
                  <a:pt x="1104020" y="182680"/>
                </a:lnTo>
                <a:lnTo>
                  <a:pt x="1140828" y="216776"/>
                </a:lnTo>
                <a:lnTo>
                  <a:pt x="1174924" y="253580"/>
                </a:lnTo>
                <a:lnTo>
                  <a:pt x="1206142" y="292918"/>
                </a:lnTo>
                <a:lnTo>
                  <a:pt x="1234316" y="334622"/>
                </a:lnTo>
                <a:lnTo>
                  <a:pt x="1259278" y="378525"/>
                </a:lnTo>
                <a:lnTo>
                  <a:pt x="1280860" y="424460"/>
                </a:lnTo>
                <a:lnTo>
                  <a:pt x="1298894" y="472262"/>
                </a:lnTo>
                <a:lnTo>
                  <a:pt x="1313213" y="521762"/>
                </a:lnTo>
                <a:lnTo>
                  <a:pt x="1323649" y="572795"/>
                </a:lnTo>
                <a:lnTo>
                  <a:pt x="1330036" y="625193"/>
                </a:lnTo>
                <a:lnTo>
                  <a:pt x="1332204" y="678789"/>
                </a:lnTo>
                <a:lnTo>
                  <a:pt x="1330036" y="732389"/>
                </a:lnTo>
                <a:lnTo>
                  <a:pt x="1323649" y="784788"/>
                </a:lnTo>
                <a:lnTo>
                  <a:pt x="1313213" y="835822"/>
                </a:lnTo>
                <a:lnTo>
                  <a:pt x="1298894" y="885323"/>
                </a:lnTo>
                <a:lnTo>
                  <a:pt x="1280860" y="933124"/>
                </a:lnTo>
                <a:lnTo>
                  <a:pt x="1259278" y="979060"/>
                </a:lnTo>
                <a:lnTo>
                  <a:pt x="1234316" y="1022963"/>
                </a:lnTo>
                <a:lnTo>
                  <a:pt x="1206142" y="1064668"/>
                </a:lnTo>
                <a:lnTo>
                  <a:pt x="1174924" y="1104007"/>
                </a:lnTo>
                <a:lnTo>
                  <a:pt x="1140828" y="1140815"/>
                </a:lnTo>
                <a:lnTo>
                  <a:pt x="1104020" y="1174911"/>
                </a:lnTo>
                <a:lnTo>
                  <a:pt x="1064679" y="1206130"/>
                </a:lnTo>
                <a:lnTo>
                  <a:pt x="1022974" y="1234304"/>
                </a:lnTo>
                <a:lnTo>
                  <a:pt x="979069" y="1259265"/>
                </a:lnTo>
                <a:lnTo>
                  <a:pt x="933132" y="1280847"/>
                </a:lnTo>
                <a:lnTo>
                  <a:pt x="885330" y="1298881"/>
                </a:lnTo>
                <a:lnTo>
                  <a:pt x="835829" y="1313200"/>
                </a:lnTo>
                <a:lnTo>
                  <a:pt x="784796" y="1323637"/>
                </a:lnTo>
                <a:lnTo>
                  <a:pt x="732398" y="1330023"/>
                </a:lnTo>
                <a:lnTo>
                  <a:pt x="678802" y="1332191"/>
                </a:lnTo>
                <a:lnTo>
                  <a:pt x="678802" y="1357591"/>
                </a:lnTo>
                <a:lnTo>
                  <a:pt x="727279" y="1355886"/>
                </a:lnTo>
                <a:lnTo>
                  <a:pt x="774836" y="1350848"/>
                </a:lnTo>
                <a:lnTo>
                  <a:pt x="821358" y="1342593"/>
                </a:lnTo>
                <a:lnTo>
                  <a:pt x="866731" y="1331236"/>
                </a:lnTo>
                <a:lnTo>
                  <a:pt x="910838" y="1316892"/>
                </a:lnTo>
                <a:lnTo>
                  <a:pt x="953567" y="1299675"/>
                </a:lnTo>
                <a:lnTo>
                  <a:pt x="994801" y="1279701"/>
                </a:lnTo>
                <a:lnTo>
                  <a:pt x="1034426" y="1257084"/>
                </a:lnTo>
                <a:lnTo>
                  <a:pt x="1072326" y="1231938"/>
                </a:lnTo>
                <a:lnTo>
                  <a:pt x="1108388" y="1204380"/>
                </a:lnTo>
                <a:lnTo>
                  <a:pt x="1142497" y="1174524"/>
                </a:lnTo>
                <a:lnTo>
                  <a:pt x="1174537" y="1142484"/>
                </a:lnTo>
                <a:lnTo>
                  <a:pt x="1204393" y="1108376"/>
                </a:lnTo>
                <a:lnTo>
                  <a:pt x="1231951" y="1072314"/>
                </a:lnTo>
                <a:lnTo>
                  <a:pt x="1257096" y="1034413"/>
                </a:lnTo>
                <a:lnTo>
                  <a:pt x="1279713" y="994788"/>
                </a:lnTo>
                <a:lnTo>
                  <a:pt x="1299688" y="953554"/>
                </a:lnTo>
                <a:lnTo>
                  <a:pt x="1316905" y="910826"/>
                </a:lnTo>
                <a:lnTo>
                  <a:pt x="1331249" y="866718"/>
                </a:lnTo>
                <a:lnTo>
                  <a:pt x="1342606" y="821345"/>
                </a:lnTo>
                <a:lnTo>
                  <a:pt x="1350860" y="774823"/>
                </a:lnTo>
                <a:lnTo>
                  <a:pt x="1355898" y="727266"/>
                </a:lnTo>
                <a:lnTo>
                  <a:pt x="1357604" y="678789"/>
                </a:lnTo>
                <a:lnTo>
                  <a:pt x="1355898" y="630312"/>
                </a:lnTo>
                <a:lnTo>
                  <a:pt x="1350860" y="582755"/>
                </a:lnTo>
                <a:lnTo>
                  <a:pt x="1342606" y="536233"/>
                </a:lnTo>
                <a:lnTo>
                  <a:pt x="1331249" y="490860"/>
                </a:lnTo>
                <a:lnTo>
                  <a:pt x="1316905" y="446753"/>
                </a:lnTo>
                <a:lnTo>
                  <a:pt x="1299688" y="404025"/>
                </a:lnTo>
                <a:lnTo>
                  <a:pt x="1279713" y="362791"/>
                </a:lnTo>
                <a:lnTo>
                  <a:pt x="1257096" y="323166"/>
                </a:lnTo>
                <a:lnTo>
                  <a:pt x="1231951" y="285265"/>
                </a:lnTo>
                <a:lnTo>
                  <a:pt x="1204393" y="249204"/>
                </a:lnTo>
                <a:lnTo>
                  <a:pt x="1174537" y="215096"/>
                </a:lnTo>
                <a:lnTo>
                  <a:pt x="1142497" y="183056"/>
                </a:lnTo>
                <a:lnTo>
                  <a:pt x="1108388" y="153200"/>
                </a:lnTo>
                <a:lnTo>
                  <a:pt x="1072326" y="125643"/>
                </a:lnTo>
                <a:lnTo>
                  <a:pt x="1034426" y="100498"/>
                </a:lnTo>
                <a:lnTo>
                  <a:pt x="994801" y="77882"/>
                </a:lnTo>
                <a:lnTo>
                  <a:pt x="953567" y="57908"/>
                </a:lnTo>
                <a:lnTo>
                  <a:pt x="910838" y="40692"/>
                </a:lnTo>
                <a:lnTo>
                  <a:pt x="866731" y="26349"/>
                </a:lnTo>
                <a:lnTo>
                  <a:pt x="862936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276969" y="654126"/>
            <a:ext cx="1357630" cy="1357630"/>
          </a:xfrm>
          <a:custGeom>
            <a:avLst/>
            <a:gdLst/>
            <a:ahLst/>
            <a:cxnLst/>
            <a:rect l="l" t="t" r="r" b="b"/>
            <a:pathLst>
              <a:path w="1357629" h="1357630">
                <a:moveTo>
                  <a:pt x="678802" y="0"/>
                </a:moveTo>
                <a:lnTo>
                  <a:pt x="630325" y="1704"/>
                </a:lnTo>
                <a:lnTo>
                  <a:pt x="582768" y="6740"/>
                </a:lnTo>
                <a:lnTo>
                  <a:pt x="536245" y="14994"/>
                </a:lnTo>
                <a:lnTo>
                  <a:pt x="490873" y="26349"/>
                </a:lnTo>
                <a:lnTo>
                  <a:pt x="446765" y="40692"/>
                </a:lnTo>
                <a:lnTo>
                  <a:pt x="404037" y="57908"/>
                </a:lnTo>
                <a:lnTo>
                  <a:pt x="362803" y="77882"/>
                </a:lnTo>
                <a:lnTo>
                  <a:pt x="323178" y="100498"/>
                </a:lnTo>
                <a:lnTo>
                  <a:pt x="285277" y="125643"/>
                </a:lnTo>
                <a:lnTo>
                  <a:pt x="249215" y="153200"/>
                </a:lnTo>
                <a:lnTo>
                  <a:pt x="215107" y="183056"/>
                </a:lnTo>
                <a:lnTo>
                  <a:pt x="183067" y="215096"/>
                </a:lnTo>
                <a:lnTo>
                  <a:pt x="153211" y="249204"/>
                </a:lnTo>
                <a:lnTo>
                  <a:pt x="125652" y="285265"/>
                </a:lnTo>
                <a:lnTo>
                  <a:pt x="100507" y="323166"/>
                </a:lnTo>
                <a:lnTo>
                  <a:pt x="77890" y="362791"/>
                </a:lnTo>
                <a:lnTo>
                  <a:pt x="57916" y="404025"/>
                </a:lnTo>
                <a:lnTo>
                  <a:pt x="40699" y="446753"/>
                </a:lnTo>
                <a:lnTo>
                  <a:pt x="26355" y="490860"/>
                </a:lnTo>
                <a:lnTo>
                  <a:pt x="14998" y="536233"/>
                </a:lnTo>
                <a:lnTo>
                  <a:pt x="6743" y="582755"/>
                </a:lnTo>
                <a:lnTo>
                  <a:pt x="1705" y="630312"/>
                </a:lnTo>
                <a:lnTo>
                  <a:pt x="0" y="678789"/>
                </a:lnTo>
                <a:lnTo>
                  <a:pt x="1705" y="727266"/>
                </a:lnTo>
                <a:lnTo>
                  <a:pt x="6743" y="774823"/>
                </a:lnTo>
                <a:lnTo>
                  <a:pt x="14998" y="821345"/>
                </a:lnTo>
                <a:lnTo>
                  <a:pt x="26355" y="866718"/>
                </a:lnTo>
                <a:lnTo>
                  <a:pt x="40699" y="910826"/>
                </a:lnTo>
                <a:lnTo>
                  <a:pt x="57916" y="953554"/>
                </a:lnTo>
                <a:lnTo>
                  <a:pt x="77890" y="994788"/>
                </a:lnTo>
                <a:lnTo>
                  <a:pt x="100507" y="1034413"/>
                </a:lnTo>
                <a:lnTo>
                  <a:pt x="125652" y="1072314"/>
                </a:lnTo>
                <a:lnTo>
                  <a:pt x="153211" y="1108376"/>
                </a:lnTo>
                <a:lnTo>
                  <a:pt x="183067" y="1142484"/>
                </a:lnTo>
                <a:lnTo>
                  <a:pt x="215107" y="1174524"/>
                </a:lnTo>
                <a:lnTo>
                  <a:pt x="249215" y="1204380"/>
                </a:lnTo>
                <a:lnTo>
                  <a:pt x="285277" y="1231938"/>
                </a:lnTo>
                <a:lnTo>
                  <a:pt x="323178" y="1257084"/>
                </a:lnTo>
                <a:lnTo>
                  <a:pt x="362803" y="1279701"/>
                </a:lnTo>
                <a:lnTo>
                  <a:pt x="404037" y="1299675"/>
                </a:lnTo>
                <a:lnTo>
                  <a:pt x="446765" y="1316892"/>
                </a:lnTo>
                <a:lnTo>
                  <a:pt x="490873" y="1331236"/>
                </a:lnTo>
                <a:lnTo>
                  <a:pt x="536245" y="1342593"/>
                </a:lnTo>
                <a:lnTo>
                  <a:pt x="582768" y="1350848"/>
                </a:lnTo>
                <a:lnTo>
                  <a:pt x="630325" y="1355886"/>
                </a:lnTo>
                <a:lnTo>
                  <a:pt x="678802" y="1357591"/>
                </a:lnTo>
                <a:lnTo>
                  <a:pt x="678802" y="1332191"/>
                </a:lnTo>
                <a:lnTo>
                  <a:pt x="625205" y="1330023"/>
                </a:lnTo>
                <a:lnTo>
                  <a:pt x="572807" y="1323637"/>
                </a:lnTo>
                <a:lnTo>
                  <a:pt x="521775" y="1313200"/>
                </a:lnTo>
                <a:lnTo>
                  <a:pt x="472274" y="1298881"/>
                </a:lnTo>
                <a:lnTo>
                  <a:pt x="424472" y="1280847"/>
                </a:lnTo>
                <a:lnTo>
                  <a:pt x="378535" y="1259265"/>
                </a:lnTo>
                <a:lnTo>
                  <a:pt x="334630" y="1234304"/>
                </a:lnTo>
                <a:lnTo>
                  <a:pt x="292924" y="1206130"/>
                </a:lnTo>
                <a:lnTo>
                  <a:pt x="253584" y="1174911"/>
                </a:lnTo>
                <a:lnTo>
                  <a:pt x="216776" y="1140815"/>
                </a:lnTo>
                <a:lnTo>
                  <a:pt x="182680" y="1104007"/>
                </a:lnTo>
                <a:lnTo>
                  <a:pt x="151461" y="1064668"/>
                </a:lnTo>
                <a:lnTo>
                  <a:pt x="123287" y="1022963"/>
                </a:lnTo>
                <a:lnTo>
                  <a:pt x="98326" y="979060"/>
                </a:lnTo>
                <a:lnTo>
                  <a:pt x="76744" y="933124"/>
                </a:lnTo>
                <a:lnTo>
                  <a:pt x="58710" y="885323"/>
                </a:lnTo>
                <a:lnTo>
                  <a:pt x="44391" y="835822"/>
                </a:lnTo>
                <a:lnTo>
                  <a:pt x="33954" y="784788"/>
                </a:lnTo>
                <a:lnTo>
                  <a:pt x="27568" y="732389"/>
                </a:lnTo>
                <a:lnTo>
                  <a:pt x="25399" y="678789"/>
                </a:lnTo>
                <a:lnTo>
                  <a:pt x="27568" y="625193"/>
                </a:lnTo>
                <a:lnTo>
                  <a:pt x="33954" y="572795"/>
                </a:lnTo>
                <a:lnTo>
                  <a:pt x="44391" y="521762"/>
                </a:lnTo>
                <a:lnTo>
                  <a:pt x="58710" y="472261"/>
                </a:lnTo>
                <a:lnTo>
                  <a:pt x="76744" y="424459"/>
                </a:lnTo>
                <a:lnTo>
                  <a:pt x="98326" y="378522"/>
                </a:lnTo>
                <a:lnTo>
                  <a:pt x="123287" y="334617"/>
                </a:lnTo>
                <a:lnTo>
                  <a:pt x="151461" y="292911"/>
                </a:lnTo>
                <a:lnTo>
                  <a:pt x="182680" y="253571"/>
                </a:lnTo>
                <a:lnTo>
                  <a:pt x="216776" y="216763"/>
                </a:lnTo>
                <a:lnTo>
                  <a:pt x="253584" y="182670"/>
                </a:lnTo>
                <a:lnTo>
                  <a:pt x="292924" y="151453"/>
                </a:lnTo>
                <a:lnTo>
                  <a:pt x="334630" y="123280"/>
                </a:lnTo>
                <a:lnTo>
                  <a:pt x="378535" y="98318"/>
                </a:lnTo>
                <a:lnTo>
                  <a:pt x="424472" y="76736"/>
                </a:lnTo>
                <a:lnTo>
                  <a:pt x="472274" y="58701"/>
                </a:lnTo>
                <a:lnTo>
                  <a:pt x="521775" y="44380"/>
                </a:lnTo>
                <a:lnTo>
                  <a:pt x="572807" y="33943"/>
                </a:lnTo>
                <a:lnTo>
                  <a:pt x="625205" y="27556"/>
                </a:lnTo>
                <a:lnTo>
                  <a:pt x="678802" y="25387"/>
                </a:lnTo>
                <a:lnTo>
                  <a:pt x="862885" y="25387"/>
                </a:lnTo>
                <a:lnTo>
                  <a:pt x="821358" y="14994"/>
                </a:lnTo>
                <a:lnTo>
                  <a:pt x="774836" y="6740"/>
                </a:lnTo>
                <a:lnTo>
                  <a:pt x="727279" y="1704"/>
                </a:lnTo>
                <a:lnTo>
                  <a:pt x="678802" y="0"/>
                </a:lnTo>
                <a:close/>
              </a:path>
              <a:path w="1357629" h="1357630">
                <a:moveTo>
                  <a:pt x="862885" y="25387"/>
                </a:moveTo>
                <a:lnTo>
                  <a:pt x="678802" y="25387"/>
                </a:lnTo>
                <a:lnTo>
                  <a:pt x="732398" y="27556"/>
                </a:lnTo>
                <a:lnTo>
                  <a:pt x="784796" y="33943"/>
                </a:lnTo>
                <a:lnTo>
                  <a:pt x="835829" y="44380"/>
                </a:lnTo>
                <a:lnTo>
                  <a:pt x="885330" y="58701"/>
                </a:lnTo>
                <a:lnTo>
                  <a:pt x="933132" y="76736"/>
                </a:lnTo>
                <a:lnTo>
                  <a:pt x="979069" y="98318"/>
                </a:lnTo>
                <a:lnTo>
                  <a:pt x="1022974" y="123280"/>
                </a:lnTo>
                <a:lnTo>
                  <a:pt x="1064679" y="151453"/>
                </a:lnTo>
                <a:lnTo>
                  <a:pt x="1104020" y="182670"/>
                </a:lnTo>
                <a:lnTo>
                  <a:pt x="1140828" y="216763"/>
                </a:lnTo>
                <a:lnTo>
                  <a:pt x="1174924" y="253571"/>
                </a:lnTo>
                <a:lnTo>
                  <a:pt x="1206142" y="292911"/>
                </a:lnTo>
                <a:lnTo>
                  <a:pt x="1234316" y="334617"/>
                </a:lnTo>
                <a:lnTo>
                  <a:pt x="1259278" y="378522"/>
                </a:lnTo>
                <a:lnTo>
                  <a:pt x="1280860" y="424459"/>
                </a:lnTo>
                <a:lnTo>
                  <a:pt x="1298894" y="472261"/>
                </a:lnTo>
                <a:lnTo>
                  <a:pt x="1313213" y="521762"/>
                </a:lnTo>
                <a:lnTo>
                  <a:pt x="1323649" y="572795"/>
                </a:lnTo>
                <a:lnTo>
                  <a:pt x="1330036" y="625193"/>
                </a:lnTo>
                <a:lnTo>
                  <a:pt x="1332204" y="678789"/>
                </a:lnTo>
                <a:lnTo>
                  <a:pt x="1330036" y="732389"/>
                </a:lnTo>
                <a:lnTo>
                  <a:pt x="1323649" y="784788"/>
                </a:lnTo>
                <a:lnTo>
                  <a:pt x="1313213" y="835822"/>
                </a:lnTo>
                <a:lnTo>
                  <a:pt x="1298894" y="885323"/>
                </a:lnTo>
                <a:lnTo>
                  <a:pt x="1280860" y="933124"/>
                </a:lnTo>
                <a:lnTo>
                  <a:pt x="1259278" y="979060"/>
                </a:lnTo>
                <a:lnTo>
                  <a:pt x="1234316" y="1022963"/>
                </a:lnTo>
                <a:lnTo>
                  <a:pt x="1206142" y="1064668"/>
                </a:lnTo>
                <a:lnTo>
                  <a:pt x="1174924" y="1104007"/>
                </a:lnTo>
                <a:lnTo>
                  <a:pt x="1140828" y="1140815"/>
                </a:lnTo>
                <a:lnTo>
                  <a:pt x="1104020" y="1174911"/>
                </a:lnTo>
                <a:lnTo>
                  <a:pt x="1064679" y="1206130"/>
                </a:lnTo>
                <a:lnTo>
                  <a:pt x="1022974" y="1234304"/>
                </a:lnTo>
                <a:lnTo>
                  <a:pt x="979069" y="1259265"/>
                </a:lnTo>
                <a:lnTo>
                  <a:pt x="933132" y="1280847"/>
                </a:lnTo>
                <a:lnTo>
                  <a:pt x="885330" y="1298881"/>
                </a:lnTo>
                <a:lnTo>
                  <a:pt x="835829" y="1313200"/>
                </a:lnTo>
                <a:lnTo>
                  <a:pt x="784796" y="1323637"/>
                </a:lnTo>
                <a:lnTo>
                  <a:pt x="732398" y="1330023"/>
                </a:lnTo>
                <a:lnTo>
                  <a:pt x="678802" y="1332191"/>
                </a:lnTo>
                <a:lnTo>
                  <a:pt x="678802" y="1357591"/>
                </a:lnTo>
                <a:lnTo>
                  <a:pt x="727279" y="1355886"/>
                </a:lnTo>
                <a:lnTo>
                  <a:pt x="774836" y="1350848"/>
                </a:lnTo>
                <a:lnTo>
                  <a:pt x="821358" y="1342593"/>
                </a:lnTo>
                <a:lnTo>
                  <a:pt x="866731" y="1331236"/>
                </a:lnTo>
                <a:lnTo>
                  <a:pt x="910838" y="1316892"/>
                </a:lnTo>
                <a:lnTo>
                  <a:pt x="953567" y="1299675"/>
                </a:lnTo>
                <a:lnTo>
                  <a:pt x="994801" y="1279701"/>
                </a:lnTo>
                <a:lnTo>
                  <a:pt x="1034426" y="1257084"/>
                </a:lnTo>
                <a:lnTo>
                  <a:pt x="1072326" y="1231938"/>
                </a:lnTo>
                <a:lnTo>
                  <a:pt x="1108388" y="1204380"/>
                </a:lnTo>
                <a:lnTo>
                  <a:pt x="1142497" y="1174524"/>
                </a:lnTo>
                <a:lnTo>
                  <a:pt x="1174537" y="1142484"/>
                </a:lnTo>
                <a:lnTo>
                  <a:pt x="1204393" y="1108376"/>
                </a:lnTo>
                <a:lnTo>
                  <a:pt x="1231951" y="1072314"/>
                </a:lnTo>
                <a:lnTo>
                  <a:pt x="1257096" y="1034413"/>
                </a:lnTo>
                <a:lnTo>
                  <a:pt x="1279713" y="994788"/>
                </a:lnTo>
                <a:lnTo>
                  <a:pt x="1299688" y="953554"/>
                </a:lnTo>
                <a:lnTo>
                  <a:pt x="1316905" y="910826"/>
                </a:lnTo>
                <a:lnTo>
                  <a:pt x="1331249" y="866718"/>
                </a:lnTo>
                <a:lnTo>
                  <a:pt x="1342606" y="821345"/>
                </a:lnTo>
                <a:lnTo>
                  <a:pt x="1350860" y="774823"/>
                </a:lnTo>
                <a:lnTo>
                  <a:pt x="1355898" y="727266"/>
                </a:lnTo>
                <a:lnTo>
                  <a:pt x="1357604" y="678789"/>
                </a:lnTo>
                <a:lnTo>
                  <a:pt x="1355898" y="630312"/>
                </a:lnTo>
                <a:lnTo>
                  <a:pt x="1350860" y="582755"/>
                </a:lnTo>
                <a:lnTo>
                  <a:pt x="1342606" y="536233"/>
                </a:lnTo>
                <a:lnTo>
                  <a:pt x="1331249" y="490860"/>
                </a:lnTo>
                <a:lnTo>
                  <a:pt x="1316905" y="446753"/>
                </a:lnTo>
                <a:lnTo>
                  <a:pt x="1299688" y="404025"/>
                </a:lnTo>
                <a:lnTo>
                  <a:pt x="1279713" y="362791"/>
                </a:lnTo>
                <a:lnTo>
                  <a:pt x="1257096" y="323166"/>
                </a:lnTo>
                <a:lnTo>
                  <a:pt x="1231951" y="285265"/>
                </a:lnTo>
                <a:lnTo>
                  <a:pt x="1204393" y="249204"/>
                </a:lnTo>
                <a:lnTo>
                  <a:pt x="1174537" y="215096"/>
                </a:lnTo>
                <a:lnTo>
                  <a:pt x="1142497" y="183056"/>
                </a:lnTo>
                <a:lnTo>
                  <a:pt x="1108388" y="153200"/>
                </a:lnTo>
                <a:lnTo>
                  <a:pt x="1072326" y="125643"/>
                </a:lnTo>
                <a:lnTo>
                  <a:pt x="1034426" y="100498"/>
                </a:lnTo>
                <a:lnTo>
                  <a:pt x="994801" y="77882"/>
                </a:lnTo>
                <a:lnTo>
                  <a:pt x="953567" y="57908"/>
                </a:lnTo>
                <a:lnTo>
                  <a:pt x="910838" y="40692"/>
                </a:lnTo>
                <a:lnTo>
                  <a:pt x="866731" y="26349"/>
                </a:lnTo>
                <a:lnTo>
                  <a:pt x="862885" y="253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188331" y="3814125"/>
            <a:ext cx="1524000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1605" marR="5080" indent="-129539" algn="ctr">
              <a:lnSpc>
                <a:spcPct val="100000"/>
              </a:lnSpc>
              <a:spcBef>
                <a:spcPts val="100"/>
              </a:spcBef>
            </a:pPr>
            <a:r>
              <a:rPr lang="ru-RU" sz="1700" b="1" spc="10" dirty="0" smtClean="0">
                <a:latin typeface="Arial"/>
                <a:cs typeface="Arial"/>
              </a:rPr>
              <a:t>Площадь территории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415531" y="2580204"/>
            <a:ext cx="1144399" cy="4482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ru-RU" sz="2800" b="1" spc="450" dirty="0" smtClean="0">
                <a:solidFill>
                  <a:srgbClr val="FFFFFF"/>
                </a:solidFill>
                <a:latin typeface="Arial"/>
                <a:cs typeface="Arial"/>
              </a:rPr>
              <a:t>3700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454386" y="3034704"/>
            <a:ext cx="9531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spc="5" dirty="0" smtClean="0">
                <a:solidFill>
                  <a:srgbClr val="FFFFFF"/>
                </a:solidFill>
                <a:latin typeface="Arial"/>
                <a:cs typeface="Arial"/>
              </a:rPr>
              <a:t>кв. км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428855" y="1339317"/>
            <a:ext cx="9531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5" dirty="0" smtClean="0">
                <a:solidFill>
                  <a:srgbClr val="FFFFFF"/>
                </a:solidFill>
                <a:latin typeface="Arial"/>
                <a:cs typeface="Arial"/>
              </a:rPr>
              <a:t>    </a:t>
            </a:r>
            <a:r>
              <a:rPr sz="1200" spc="-75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человек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4863" y="629425"/>
            <a:ext cx="4732937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65" dirty="0">
                <a:solidFill>
                  <a:srgbClr val="FFFFFF"/>
                </a:solidFill>
                <a:latin typeface="Arial"/>
                <a:cs typeface="Arial"/>
              </a:rPr>
              <a:t>Общие</a:t>
            </a:r>
            <a:r>
              <a:rPr sz="25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b="1" spc="-50" dirty="0" smtClean="0">
                <a:solidFill>
                  <a:srgbClr val="FFFFFF"/>
                </a:solidFill>
                <a:latin typeface="Arial"/>
                <a:cs typeface="Arial"/>
              </a:rPr>
              <a:t>сведения</a:t>
            </a:r>
            <a:r>
              <a:rPr lang="ru-RU" sz="2500" b="1" spc="-50" dirty="0" smtClean="0">
                <a:solidFill>
                  <a:srgbClr val="FFFFFF"/>
                </a:solidFill>
                <a:latin typeface="Arial"/>
                <a:cs typeface="Arial"/>
              </a:rPr>
              <a:t> о районе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214810" y="1214422"/>
            <a:ext cx="2004060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1125" marR="5080" indent="-99060">
              <a:lnSpc>
                <a:spcPct val="100000"/>
              </a:lnSpc>
              <a:spcBef>
                <a:spcPts val="100"/>
              </a:spcBef>
            </a:pPr>
            <a:r>
              <a:rPr sz="1700" b="1" spc="25" dirty="0">
                <a:solidFill>
                  <a:srgbClr val="0066B3"/>
                </a:solidFill>
                <a:latin typeface="Arial"/>
                <a:cs typeface="Arial"/>
              </a:rPr>
              <a:t>Структура</a:t>
            </a:r>
            <a:r>
              <a:rPr sz="1700" b="1" spc="-55" dirty="0">
                <a:solidFill>
                  <a:srgbClr val="0066B3"/>
                </a:solidFill>
                <a:latin typeface="Arial"/>
                <a:cs typeface="Arial"/>
              </a:rPr>
              <a:t> </a:t>
            </a:r>
            <a:r>
              <a:rPr sz="1700" b="1" spc="10" dirty="0" smtClean="0">
                <a:solidFill>
                  <a:srgbClr val="0066B3"/>
                </a:solidFill>
                <a:latin typeface="Arial"/>
                <a:cs typeface="Arial"/>
              </a:rPr>
              <a:t>земель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840407" y="3091377"/>
            <a:ext cx="1355725" cy="255904"/>
          </a:xfrm>
          <a:custGeom>
            <a:avLst/>
            <a:gdLst/>
            <a:ahLst/>
            <a:cxnLst/>
            <a:rect l="l" t="t" r="r" b="b"/>
            <a:pathLst>
              <a:path w="1355725" h="255904">
                <a:moveTo>
                  <a:pt x="2253" y="0"/>
                </a:moveTo>
                <a:lnTo>
                  <a:pt x="115" y="52044"/>
                </a:lnTo>
                <a:lnTo>
                  <a:pt x="0" y="102820"/>
                </a:lnTo>
                <a:lnTo>
                  <a:pt x="1936" y="153122"/>
                </a:lnTo>
                <a:lnTo>
                  <a:pt x="5954" y="203746"/>
                </a:lnTo>
                <a:lnTo>
                  <a:pt x="12082" y="255485"/>
                </a:lnTo>
                <a:lnTo>
                  <a:pt x="1355565" y="77546"/>
                </a:lnTo>
                <a:lnTo>
                  <a:pt x="2253" y="0"/>
                </a:lnTo>
                <a:close/>
              </a:path>
            </a:pathLst>
          </a:custGeom>
          <a:solidFill>
            <a:srgbClr val="EF41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840536" y="1976528"/>
            <a:ext cx="1355725" cy="1191895"/>
          </a:xfrm>
          <a:custGeom>
            <a:avLst/>
            <a:gdLst/>
            <a:ahLst/>
            <a:cxnLst/>
            <a:rect l="l" t="t" r="r" b="b"/>
            <a:pathLst>
              <a:path w="1355725" h="1191895">
                <a:moveTo>
                  <a:pt x="704253" y="0"/>
                </a:moveTo>
                <a:lnTo>
                  <a:pt x="659765" y="25326"/>
                </a:lnTo>
                <a:lnTo>
                  <a:pt x="616565" y="51950"/>
                </a:lnTo>
                <a:lnTo>
                  <a:pt x="574668" y="79844"/>
                </a:lnTo>
                <a:lnTo>
                  <a:pt x="534092" y="108982"/>
                </a:lnTo>
                <a:lnTo>
                  <a:pt x="494854" y="139337"/>
                </a:lnTo>
                <a:lnTo>
                  <a:pt x="456969" y="170883"/>
                </a:lnTo>
                <a:lnTo>
                  <a:pt x="420456" y="203593"/>
                </a:lnTo>
                <a:lnTo>
                  <a:pt x="385330" y="237441"/>
                </a:lnTo>
                <a:lnTo>
                  <a:pt x="351608" y="272400"/>
                </a:lnTo>
                <a:lnTo>
                  <a:pt x="319307" y="308445"/>
                </a:lnTo>
                <a:lnTo>
                  <a:pt x="288444" y="345548"/>
                </a:lnTo>
                <a:lnTo>
                  <a:pt x="259036" y="383683"/>
                </a:lnTo>
                <a:lnTo>
                  <a:pt x="231099" y="422823"/>
                </a:lnTo>
                <a:lnTo>
                  <a:pt x="204650" y="462943"/>
                </a:lnTo>
                <a:lnTo>
                  <a:pt x="179707" y="504015"/>
                </a:lnTo>
                <a:lnTo>
                  <a:pt x="156284" y="546014"/>
                </a:lnTo>
                <a:lnTo>
                  <a:pt x="134400" y="588912"/>
                </a:lnTo>
                <a:lnTo>
                  <a:pt x="114071" y="632683"/>
                </a:lnTo>
                <a:lnTo>
                  <a:pt x="95314" y="677301"/>
                </a:lnTo>
                <a:lnTo>
                  <a:pt x="78146" y="722739"/>
                </a:lnTo>
                <a:lnTo>
                  <a:pt x="62583" y="768971"/>
                </a:lnTo>
                <a:lnTo>
                  <a:pt x="48642" y="815970"/>
                </a:lnTo>
                <a:lnTo>
                  <a:pt x="36340" y="863710"/>
                </a:lnTo>
                <a:lnTo>
                  <a:pt x="25694" y="912164"/>
                </a:lnTo>
                <a:lnTo>
                  <a:pt x="16720" y="961306"/>
                </a:lnTo>
                <a:lnTo>
                  <a:pt x="9435" y="1011110"/>
                </a:lnTo>
                <a:lnTo>
                  <a:pt x="3856" y="1061549"/>
                </a:lnTo>
                <a:lnTo>
                  <a:pt x="0" y="1112596"/>
                </a:lnTo>
                <a:lnTo>
                  <a:pt x="1355712" y="1191552"/>
                </a:lnTo>
                <a:lnTo>
                  <a:pt x="704253" y="0"/>
                </a:lnTo>
                <a:close/>
              </a:path>
            </a:pathLst>
          </a:custGeom>
          <a:solidFill>
            <a:srgbClr val="1B75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572000" y="1752600"/>
            <a:ext cx="2009775" cy="1365885"/>
          </a:xfrm>
          <a:custGeom>
            <a:avLst/>
            <a:gdLst/>
            <a:ahLst/>
            <a:cxnLst/>
            <a:rect l="l" t="t" r="r" b="b"/>
            <a:pathLst>
              <a:path w="2009775" h="1365885">
                <a:moveTo>
                  <a:pt x="659358" y="0"/>
                </a:moveTo>
                <a:lnTo>
                  <a:pt x="608395" y="529"/>
                </a:lnTo>
                <a:lnTo>
                  <a:pt x="558315" y="2733"/>
                </a:lnTo>
                <a:lnTo>
                  <a:pt x="509048" y="6630"/>
                </a:lnTo>
                <a:lnTo>
                  <a:pt x="460520" y="12238"/>
                </a:lnTo>
                <a:lnTo>
                  <a:pt x="412659" y="19575"/>
                </a:lnTo>
                <a:lnTo>
                  <a:pt x="365392" y="28660"/>
                </a:lnTo>
                <a:lnTo>
                  <a:pt x="318649" y="39511"/>
                </a:lnTo>
                <a:lnTo>
                  <a:pt x="272355" y="52145"/>
                </a:lnTo>
                <a:lnTo>
                  <a:pt x="226440" y="66582"/>
                </a:lnTo>
                <a:lnTo>
                  <a:pt x="180830" y="82839"/>
                </a:lnTo>
                <a:lnTo>
                  <a:pt x="135453" y="100934"/>
                </a:lnTo>
                <a:lnTo>
                  <a:pt x="90237" y="120886"/>
                </a:lnTo>
                <a:lnTo>
                  <a:pt x="45110" y="142713"/>
                </a:lnTo>
                <a:lnTo>
                  <a:pt x="0" y="166433"/>
                </a:lnTo>
                <a:lnTo>
                  <a:pt x="651459" y="1357985"/>
                </a:lnTo>
                <a:lnTo>
                  <a:pt x="2009444" y="1365885"/>
                </a:lnTo>
                <a:lnTo>
                  <a:pt x="2008871" y="1317173"/>
                </a:lnTo>
                <a:lnTo>
                  <a:pt x="2006600" y="1268884"/>
                </a:lnTo>
                <a:lnTo>
                  <a:pt x="2002659" y="1221045"/>
                </a:lnTo>
                <a:lnTo>
                  <a:pt x="1997078" y="1173685"/>
                </a:lnTo>
                <a:lnTo>
                  <a:pt x="1989885" y="1126833"/>
                </a:lnTo>
                <a:lnTo>
                  <a:pt x="1981108" y="1080518"/>
                </a:lnTo>
                <a:lnTo>
                  <a:pt x="1970776" y="1034769"/>
                </a:lnTo>
                <a:lnTo>
                  <a:pt x="1958917" y="989615"/>
                </a:lnTo>
                <a:lnTo>
                  <a:pt x="1945561" y="945085"/>
                </a:lnTo>
                <a:lnTo>
                  <a:pt x="1930736" y="901207"/>
                </a:lnTo>
                <a:lnTo>
                  <a:pt x="1914469" y="858011"/>
                </a:lnTo>
                <a:lnTo>
                  <a:pt x="1896791" y="815525"/>
                </a:lnTo>
                <a:lnTo>
                  <a:pt x="1877729" y="773778"/>
                </a:lnTo>
                <a:lnTo>
                  <a:pt x="1857312" y="732800"/>
                </a:lnTo>
                <a:lnTo>
                  <a:pt x="1835568" y="692619"/>
                </a:lnTo>
                <a:lnTo>
                  <a:pt x="1812526" y="653264"/>
                </a:lnTo>
                <a:lnTo>
                  <a:pt x="1788215" y="614763"/>
                </a:lnTo>
                <a:lnTo>
                  <a:pt x="1762663" y="577146"/>
                </a:lnTo>
                <a:lnTo>
                  <a:pt x="1735898" y="540442"/>
                </a:lnTo>
                <a:lnTo>
                  <a:pt x="1707950" y="504680"/>
                </a:lnTo>
                <a:lnTo>
                  <a:pt x="1678847" y="469888"/>
                </a:lnTo>
                <a:lnTo>
                  <a:pt x="1648617" y="436095"/>
                </a:lnTo>
                <a:lnTo>
                  <a:pt x="1617289" y="403331"/>
                </a:lnTo>
                <a:lnTo>
                  <a:pt x="1584891" y="371624"/>
                </a:lnTo>
                <a:lnTo>
                  <a:pt x="1551453" y="341002"/>
                </a:lnTo>
                <a:lnTo>
                  <a:pt x="1517002" y="311496"/>
                </a:lnTo>
                <a:lnTo>
                  <a:pt x="1481567" y="283133"/>
                </a:lnTo>
                <a:lnTo>
                  <a:pt x="1445177" y="255944"/>
                </a:lnTo>
                <a:lnTo>
                  <a:pt x="1407860" y="229955"/>
                </a:lnTo>
                <a:lnTo>
                  <a:pt x="1369645" y="205198"/>
                </a:lnTo>
                <a:lnTo>
                  <a:pt x="1330561" y="181699"/>
                </a:lnTo>
                <a:lnTo>
                  <a:pt x="1290635" y="159489"/>
                </a:lnTo>
                <a:lnTo>
                  <a:pt x="1249897" y="138596"/>
                </a:lnTo>
                <a:lnTo>
                  <a:pt x="1208375" y="119050"/>
                </a:lnTo>
                <a:lnTo>
                  <a:pt x="1166098" y="100878"/>
                </a:lnTo>
                <a:lnTo>
                  <a:pt x="1123093" y="84110"/>
                </a:lnTo>
                <a:lnTo>
                  <a:pt x="1079391" y="68775"/>
                </a:lnTo>
                <a:lnTo>
                  <a:pt x="1035019" y="54901"/>
                </a:lnTo>
                <a:lnTo>
                  <a:pt x="990005" y="42518"/>
                </a:lnTo>
                <a:lnTo>
                  <a:pt x="944379" y="31655"/>
                </a:lnTo>
                <a:lnTo>
                  <a:pt x="898169" y="22339"/>
                </a:lnTo>
                <a:lnTo>
                  <a:pt x="851404" y="14601"/>
                </a:lnTo>
                <a:lnTo>
                  <a:pt x="804111" y="8469"/>
                </a:lnTo>
                <a:lnTo>
                  <a:pt x="756321" y="3973"/>
                </a:lnTo>
                <a:lnTo>
                  <a:pt x="708060" y="1140"/>
                </a:lnTo>
                <a:lnTo>
                  <a:pt x="659358" y="0"/>
                </a:lnTo>
                <a:close/>
              </a:path>
            </a:pathLst>
          </a:cu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850378" y="3168080"/>
            <a:ext cx="2704465" cy="1358265"/>
          </a:xfrm>
          <a:custGeom>
            <a:avLst/>
            <a:gdLst/>
            <a:ahLst/>
            <a:cxnLst/>
            <a:rect l="l" t="t" r="r" b="b"/>
            <a:pathLst>
              <a:path w="2704465" h="1358264">
                <a:moveTo>
                  <a:pt x="1345869" y="0"/>
                </a:moveTo>
                <a:lnTo>
                  <a:pt x="0" y="181165"/>
                </a:lnTo>
                <a:lnTo>
                  <a:pt x="7347" y="229323"/>
                </a:lnTo>
                <a:lnTo>
                  <a:pt x="16316" y="276827"/>
                </a:lnTo>
                <a:lnTo>
                  <a:pt x="26876" y="323653"/>
                </a:lnTo>
                <a:lnTo>
                  <a:pt x="38994" y="369776"/>
                </a:lnTo>
                <a:lnTo>
                  <a:pt x="52638" y="415171"/>
                </a:lnTo>
                <a:lnTo>
                  <a:pt x="67775" y="459814"/>
                </a:lnTo>
                <a:lnTo>
                  <a:pt x="84373" y="503680"/>
                </a:lnTo>
                <a:lnTo>
                  <a:pt x="102400" y="546745"/>
                </a:lnTo>
                <a:lnTo>
                  <a:pt x="121824" y="588983"/>
                </a:lnTo>
                <a:lnTo>
                  <a:pt x="142612" y="630371"/>
                </a:lnTo>
                <a:lnTo>
                  <a:pt x="164731" y="670883"/>
                </a:lnTo>
                <a:lnTo>
                  <a:pt x="188150" y="710496"/>
                </a:lnTo>
                <a:lnTo>
                  <a:pt x="212837" y="749183"/>
                </a:lnTo>
                <a:lnTo>
                  <a:pt x="238758" y="786921"/>
                </a:lnTo>
                <a:lnTo>
                  <a:pt x="265882" y="823686"/>
                </a:lnTo>
                <a:lnTo>
                  <a:pt x="294177" y="859451"/>
                </a:lnTo>
                <a:lnTo>
                  <a:pt x="323610" y="894194"/>
                </a:lnTo>
                <a:lnTo>
                  <a:pt x="354148" y="927888"/>
                </a:lnTo>
                <a:lnTo>
                  <a:pt x="385760" y="960510"/>
                </a:lnTo>
                <a:lnTo>
                  <a:pt x="418413" y="992035"/>
                </a:lnTo>
                <a:lnTo>
                  <a:pt x="452075" y="1022438"/>
                </a:lnTo>
                <a:lnTo>
                  <a:pt x="486714" y="1051695"/>
                </a:lnTo>
                <a:lnTo>
                  <a:pt x="522297" y="1079780"/>
                </a:lnTo>
                <a:lnTo>
                  <a:pt x="558791" y="1106670"/>
                </a:lnTo>
                <a:lnTo>
                  <a:pt x="596166" y="1132340"/>
                </a:lnTo>
                <a:lnTo>
                  <a:pt x="634388" y="1156764"/>
                </a:lnTo>
                <a:lnTo>
                  <a:pt x="673425" y="1179919"/>
                </a:lnTo>
                <a:lnTo>
                  <a:pt x="713245" y="1201780"/>
                </a:lnTo>
                <a:lnTo>
                  <a:pt x="753815" y="1222322"/>
                </a:lnTo>
                <a:lnTo>
                  <a:pt x="795103" y="1241520"/>
                </a:lnTo>
                <a:lnTo>
                  <a:pt x="837078" y="1259350"/>
                </a:lnTo>
                <a:lnTo>
                  <a:pt x="879706" y="1275788"/>
                </a:lnTo>
                <a:lnTo>
                  <a:pt x="922955" y="1290808"/>
                </a:lnTo>
                <a:lnTo>
                  <a:pt x="966793" y="1304385"/>
                </a:lnTo>
                <a:lnTo>
                  <a:pt x="1011188" y="1316496"/>
                </a:lnTo>
                <a:lnTo>
                  <a:pt x="1056107" y="1327116"/>
                </a:lnTo>
                <a:lnTo>
                  <a:pt x="1101519" y="1336220"/>
                </a:lnTo>
                <a:lnTo>
                  <a:pt x="1147390" y="1343783"/>
                </a:lnTo>
                <a:lnTo>
                  <a:pt x="1193688" y="1349781"/>
                </a:lnTo>
                <a:lnTo>
                  <a:pt x="1240382" y="1354189"/>
                </a:lnTo>
                <a:lnTo>
                  <a:pt x="1287439" y="1356982"/>
                </a:lnTo>
                <a:lnTo>
                  <a:pt x="1334826" y="1358137"/>
                </a:lnTo>
                <a:lnTo>
                  <a:pt x="1382512" y="1357627"/>
                </a:lnTo>
                <a:lnTo>
                  <a:pt x="1430463" y="1355429"/>
                </a:lnTo>
                <a:lnTo>
                  <a:pt x="1478648" y="1351518"/>
                </a:lnTo>
                <a:lnTo>
                  <a:pt x="1527035" y="1345869"/>
                </a:lnTo>
                <a:lnTo>
                  <a:pt x="1575545" y="1338510"/>
                </a:lnTo>
                <a:lnTo>
                  <a:pt x="1623370" y="1329599"/>
                </a:lnTo>
                <a:lnTo>
                  <a:pt x="1670484" y="1319165"/>
                </a:lnTo>
                <a:lnTo>
                  <a:pt x="1716865" y="1307232"/>
                </a:lnTo>
                <a:lnTo>
                  <a:pt x="1762490" y="1293829"/>
                </a:lnTo>
                <a:lnTo>
                  <a:pt x="1807334" y="1278981"/>
                </a:lnTo>
                <a:lnTo>
                  <a:pt x="1851374" y="1262716"/>
                </a:lnTo>
                <a:lnTo>
                  <a:pt x="1894587" y="1245060"/>
                </a:lnTo>
                <a:lnTo>
                  <a:pt x="1936949" y="1226039"/>
                </a:lnTo>
                <a:lnTo>
                  <a:pt x="1978437" y="1205682"/>
                </a:lnTo>
                <a:lnTo>
                  <a:pt x="2019027" y="1184013"/>
                </a:lnTo>
                <a:lnTo>
                  <a:pt x="2058695" y="1161061"/>
                </a:lnTo>
                <a:lnTo>
                  <a:pt x="2097419" y="1136852"/>
                </a:lnTo>
                <a:lnTo>
                  <a:pt x="2135175" y="1111411"/>
                </a:lnTo>
                <a:lnTo>
                  <a:pt x="2171939" y="1084767"/>
                </a:lnTo>
                <a:lnTo>
                  <a:pt x="2207688" y="1056946"/>
                </a:lnTo>
                <a:lnTo>
                  <a:pt x="2242398" y="1027974"/>
                </a:lnTo>
                <a:lnTo>
                  <a:pt x="2276046" y="997879"/>
                </a:lnTo>
                <a:lnTo>
                  <a:pt x="2308608" y="966686"/>
                </a:lnTo>
                <a:lnTo>
                  <a:pt x="2340061" y="934423"/>
                </a:lnTo>
                <a:lnTo>
                  <a:pt x="2370381" y="901117"/>
                </a:lnTo>
                <a:lnTo>
                  <a:pt x="2399546" y="866793"/>
                </a:lnTo>
                <a:lnTo>
                  <a:pt x="2427530" y="831480"/>
                </a:lnTo>
                <a:lnTo>
                  <a:pt x="2454311" y="795203"/>
                </a:lnTo>
                <a:lnTo>
                  <a:pt x="2479866" y="757989"/>
                </a:lnTo>
                <a:lnTo>
                  <a:pt x="2504170" y="719865"/>
                </a:lnTo>
                <a:lnTo>
                  <a:pt x="2527201" y="680857"/>
                </a:lnTo>
                <a:lnTo>
                  <a:pt x="2548935" y="640993"/>
                </a:lnTo>
                <a:lnTo>
                  <a:pt x="2569348" y="600299"/>
                </a:lnTo>
                <a:lnTo>
                  <a:pt x="2588417" y="558801"/>
                </a:lnTo>
                <a:lnTo>
                  <a:pt x="2606119" y="516527"/>
                </a:lnTo>
                <a:lnTo>
                  <a:pt x="2622429" y="473504"/>
                </a:lnTo>
                <a:lnTo>
                  <a:pt x="2637325" y="429757"/>
                </a:lnTo>
                <a:lnTo>
                  <a:pt x="2650783" y="385313"/>
                </a:lnTo>
                <a:lnTo>
                  <a:pt x="2662779" y="340200"/>
                </a:lnTo>
                <a:lnTo>
                  <a:pt x="2673290" y="294444"/>
                </a:lnTo>
                <a:lnTo>
                  <a:pt x="2682292" y="248071"/>
                </a:lnTo>
                <a:lnTo>
                  <a:pt x="2689763" y="201109"/>
                </a:lnTo>
                <a:lnTo>
                  <a:pt x="2695678" y="153584"/>
                </a:lnTo>
                <a:lnTo>
                  <a:pt x="2700014" y="105523"/>
                </a:lnTo>
                <a:lnTo>
                  <a:pt x="2702747" y="56952"/>
                </a:lnTo>
                <a:lnTo>
                  <a:pt x="2703855" y="7899"/>
                </a:lnTo>
                <a:lnTo>
                  <a:pt x="1345869" y="0"/>
                </a:lnTo>
                <a:close/>
              </a:path>
            </a:pathLst>
          </a:custGeom>
          <a:solidFill>
            <a:srgbClr val="8DC6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2000232" y="2122395"/>
            <a:ext cx="1800123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290">
              <a:lnSpc>
                <a:spcPct val="100000"/>
              </a:lnSpc>
              <a:spcBef>
                <a:spcPts val="100"/>
              </a:spcBef>
            </a:pPr>
            <a:r>
              <a:rPr sz="1700">
                <a:solidFill>
                  <a:srgbClr val="0066B3"/>
                </a:solidFill>
                <a:latin typeface="Arial"/>
                <a:cs typeface="Arial"/>
              </a:rPr>
              <a:t>Водные </a:t>
            </a:r>
            <a:r>
              <a:rPr sz="1700" spc="5" smtClean="0">
                <a:solidFill>
                  <a:srgbClr val="0066B3"/>
                </a:solidFill>
                <a:latin typeface="Arial"/>
                <a:cs typeface="Arial"/>
              </a:rPr>
              <a:t>объе</a:t>
            </a:r>
            <a:r>
              <a:rPr sz="1700" spc="30" smtClean="0">
                <a:solidFill>
                  <a:srgbClr val="0066B3"/>
                </a:solidFill>
                <a:latin typeface="Arial"/>
                <a:cs typeface="Arial"/>
              </a:rPr>
              <a:t>к</a:t>
            </a:r>
            <a:r>
              <a:rPr sz="1700" smtClean="0">
                <a:solidFill>
                  <a:srgbClr val="0066B3"/>
                </a:solidFill>
                <a:latin typeface="Arial"/>
                <a:cs typeface="Arial"/>
              </a:rPr>
              <a:t>ты</a:t>
            </a:r>
            <a:endParaRPr sz="17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677506" y="3426647"/>
            <a:ext cx="1082675" cy="819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925"/>
              </a:lnSpc>
              <a:spcBef>
                <a:spcPts val="100"/>
              </a:spcBef>
            </a:pPr>
            <a:r>
              <a:rPr lang="ru-RU" sz="1700" dirty="0" smtClean="0">
                <a:solidFill>
                  <a:schemeClr val="bg1"/>
                </a:solidFill>
                <a:latin typeface="Arial"/>
                <a:cs typeface="Arial"/>
              </a:rPr>
              <a:t>леса</a:t>
            </a:r>
            <a:endParaRPr sz="1700">
              <a:solidFill>
                <a:schemeClr val="bg1"/>
              </a:solidFill>
              <a:latin typeface="Arial"/>
              <a:cs typeface="Arial"/>
            </a:endParaRPr>
          </a:p>
          <a:p>
            <a:pPr marL="126364" algn="ctr">
              <a:lnSpc>
                <a:spcPts val="4325"/>
              </a:lnSpc>
            </a:pPr>
            <a:r>
              <a:rPr lang="ru-RU" sz="3225" b="1" spc="30" baseline="32299" dirty="0" smtClean="0">
                <a:solidFill>
                  <a:srgbClr val="FFFFFF"/>
                </a:solidFill>
                <a:latin typeface="Arial"/>
                <a:cs typeface="Arial"/>
              </a:rPr>
              <a:t>58,6</a:t>
            </a:r>
            <a:r>
              <a:rPr sz="3225" b="1" spc="30" baseline="32299" smtClean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3225" baseline="32299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236258" y="2134269"/>
            <a:ext cx="799465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880">
              <a:lnSpc>
                <a:spcPts val="1760"/>
              </a:lnSpc>
              <a:spcBef>
                <a:spcPts val="100"/>
              </a:spcBef>
            </a:pPr>
            <a:r>
              <a:rPr lang="ru-RU" sz="1700" dirty="0" smtClean="0">
                <a:solidFill>
                  <a:schemeClr val="bg1"/>
                </a:solidFill>
                <a:latin typeface="Arial"/>
                <a:cs typeface="Arial"/>
              </a:rPr>
              <a:t>С/</a:t>
            </a:r>
            <a:r>
              <a:rPr lang="ru-RU" sz="1700" dirty="0" err="1" smtClean="0">
                <a:solidFill>
                  <a:schemeClr val="bg1"/>
                </a:solidFill>
                <a:latin typeface="Arial"/>
                <a:cs typeface="Arial"/>
              </a:rPr>
              <a:t>х</a:t>
            </a:r>
            <a:r>
              <a:rPr lang="ru-RU" sz="1700" dirty="0" smtClean="0">
                <a:solidFill>
                  <a:schemeClr val="bg1"/>
                </a:solidFill>
                <a:latin typeface="Arial"/>
                <a:cs typeface="Arial"/>
              </a:rPr>
              <a:t> угодья</a:t>
            </a:r>
            <a:endParaRPr sz="17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>
              <a:lnSpc>
                <a:spcPts val="4160"/>
              </a:lnSpc>
            </a:pPr>
            <a:r>
              <a:rPr lang="ru-RU" sz="3200" b="1" spc="20" baseline="32299" dirty="0" smtClean="0">
                <a:solidFill>
                  <a:srgbClr val="FFFFFF"/>
                </a:solidFill>
                <a:latin typeface="Arial"/>
                <a:cs typeface="Arial"/>
              </a:rPr>
              <a:t>21,9</a:t>
            </a:r>
            <a:r>
              <a:rPr sz="3200" b="1" spc="30" baseline="32299" smtClean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3200" baseline="32299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002810" y="2409642"/>
            <a:ext cx="55372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15" smtClean="0">
                <a:solidFill>
                  <a:srgbClr val="FFFFFF"/>
                </a:solidFill>
                <a:latin typeface="Arial"/>
                <a:cs typeface="Arial"/>
              </a:rPr>
              <a:t>16</a:t>
            </a:r>
            <a:r>
              <a:rPr lang="ru-RU" sz="2000" b="1" spc="15" dirty="0" smtClean="0">
                <a:solidFill>
                  <a:srgbClr val="FFFFFF"/>
                </a:solidFill>
                <a:latin typeface="Arial"/>
                <a:cs typeface="Arial"/>
              </a:rPr>
              <a:t>,6</a:t>
            </a:r>
            <a:endParaRPr sz="20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530501" y="2449114"/>
            <a:ext cx="271145" cy="3543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50" b="1" spc="20" dirty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21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71538" y="2786059"/>
            <a:ext cx="2726823" cy="888064"/>
          </a:xfrm>
          <a:prstGeom prst="rect">
            <a:avLst/>
          </a:prstGeom>
        </p:spPr>
        <p:txBody>
          <a:bodyPr vert="horz" wrap="square" lIns="0" tIns="247015" rIns="0" bIns="0" rtlCol="0">
            <a:spAutoFit/>
          </a:bodyPr>
          <a:lstStyle/>
          <a:p>
            <a:pPr marL="58419" marR="5080" indent="-46355">
              <a:spcBef>
                <a:spcPts val="850"/>
              </a:spcBef>
            </a:pPr>
            <a:r>
              <a:rPr lang="ru-RU" sz="1700" spc="25" dirty="0" smtClean="0">
                <a:solidFill>
                  <a:srgbClr val="EF4123"/>
                </a:solidFill>
                <a:latin typeface="Arial"/>
                <a:cs typeface="Arial"/>
              </a:rPr>
              <a:t>           </a:t>
            </a:r>
            <a:r>
              <a:rPr sz="1700" spc="25" smtClean="0">
                <a:solidFill>
                  <a:srgbClr val="EF4123"/>
                </a:solidFill>
                <a:latin typeface="Arial"/>
                <a:cs typeface="Arial"/>
              </a:rPr>
              <a:t>Другие  </a:t>
            </a:r>
            <a:r>
              <a:rPr sz="1700" spc="20" smtClean="0">
                <a:solidFill>
                  <a:srgbClr val="EF4123"/>
                </a:solidFill>
                <a:latin typeface="Arial"/>
                <a:cs typeface="Arial"/>
              </a:rPr>
              <a:t>земли</a:t>
            </a:r>
            <a:r>
              <a:rPr lang="ru-RU" sz="1700" spc="20" dirty="0" smtClean="0">
                <a:solidFill>
                  <a:srgbClr val="EF4123"/>
                </a:solidFill>
                <a:latin typeface="Arial"/>
                <a:cs typeface="Arial"/>
              </a:rPr>
              <a:t> </a:t>
            </a:r>
            <a:r>
              <a:rPr lang="ru-RU" sz="1600" b="1" spc="20" dirty="0" smtClean="0">
                <a:solidFill>
                  <a:srgbClr val="EF4123"/>
                </a:solidFill>
                <a:latin typeface="Arial"/>
                <a:cs typeface="Arial"/>
              </a:rPr>
              <a:t>2,9%</a:t>
            </a:r>
            <a:endParaRPr lang="ru-RU" sz="1600" dirty="0" smtClean="0">
              <a:latin typeface="Arial"/>
              <a:cs typeface="Arial"/>
            </a:endParaRPr>
          </a:p>
          <a:p>
            <a:pPr marL="58419" marR="5080" indent="-46355">
              <a:lnSpc>
                <a:spcPct val="100000"/>
              </a:lnSpc>
              <a:spcBef>
                <a:spcPts val="850"/>
              </a:spcBef>
            </a:pPr>
            <a:endParaRPr sz="170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743765" y="3637188"/>
            <a:ext cx="475068" cy="699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718234" y="1941804"/>
            <a:ext cx="475068" cy="699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302500" y="2349512"/>
            <a:ext cx="1357630" cy="1357630"/>
          </a:xfrm>
          <a:custGeom>
            <a:avLst/>
            <a:gdLst/>
            <a:ahLst/>
            <a:cxnLst/>
            <a:rect l="l" t="t" r="r" b="b"/>
            <a:pathLst>
              <a:path w="1357629" h="1357629">
                <a:moveTo>
                  <a:pt x="678802" y="0"/>
                </a:moveTo>
                <a:lnTo>
                  <a:pt x="630325" y="1704"/>
                </a:lnTo>
                <a:lnTo>
                  <a:pt x="582768" y="6740"/>
                </a:lnTo>
                <a:lnTo>
                  <a:pt x="536245" y="14994"/>
                </a:lnTo>
                <a:lnTo>
                  <a:pt x="490873" y="26349"/>
                </a:lnTo>
                <a:lnTo>
                  <a:pt x="446765" y="40692"/>
                </a:lnTo>
                <a:lnTo>
                  <a:pt x="404037" y="57908"/>
                </a:lnTo>
                <a:lnTo>
                  <a:pt x="362803" y="77882"/>
                </a:lnTo>
                <a:lnTo>
                  <a:pt x="323178" y="100498"/>
                </a:lnTo>
                <a:lnTo>
                  <a:pt x="285277" y="125643"/>
                </a:lnTo>
                <a:lnTo>
                  <a:pt x="249215" y="153200"/>
                </a:lnTo>
                <a:lnTo>
                  <a:pt x="215107" y="183056"/>
                </a:lnTo>
                <a:lnTo>
                  <a:pt x="183067" y="215096"/>
                </a:lnTo>
                <a:lnTo>
                  <a:pt x="153211" y="249204"/>
                </a:lnTo>
                <a:lnTo>
                  <a:pt x="125652" y="285265"/>
                </a:lnTo>
                <a:lnTo>
                  <a:pt x="100507" y="323166"/>
                </a:lnTo>
                <a:lnTo>
                  <a:pt x="77890" y="362791"/>
                </a:lnTo>
                <a:lnTo>
                  <a:pt x="57916" y="404025"/>
                </a:lnTo>
                <a:lnTo>
                  <a:pt x="40699" y="446753"/>
                </a:lnTo>
                <a:lnTo>
                  <a:pt x="26355" y="490860"/>
                </a:lnTo>
                <a:lnTo>
                  <a:pt x="14998" y="536233"/>
                </a:lnTo>
                <a:lnTo>
                  <a:pt x="6743" y="582755"/>
                </a:lnTo>
                <a:lnTo>
                  <a:pt x="1705" y="630312"/>
                </a:lnTo>
                <a:lnTo>
                  <a:pt x="0" y="678789"/>
                </a:lnTo>
                <a:lnTo>
                  <a:pt x="1705" y="727268"/>
                </a:lnTo>
                <a:lnTo>
                  <a:pt x="6743" y="774826"/>
                </a:lnTo>
                <a:lnTo>
                  <a:pt x="14998" y="821349"/>
                </a:lnTo>
                <a:lnTo>
                  <a:pt x="26355" y="866722"/>
                </a:lnTo>
                <a:lnTo>
                  <a:pt x="40699" y="910831"/>
                </a:lnTo>
                <a:lnTo>
                  <a:pt x="57916" y="953559"/>
                </a:lnTo>
                <a:lnTo>
                  <a:pt x="77890" y="994794"/>
                </a:lnTo>
                <a:lnTo>
                  <a:pt x="100507" y="1034418"/>
                </a:lnTo>
                <a:lnTo>
                  <a:pt x="125652" y="1072319"/>
                </a:lnTo>
                <a:lnTo>
                  <a:pt x="153211" y="1108381"/>
                </a:lnTo>
                <a:lnTo>
                  <a:pt x="183067" y="1142489"/>
                </a:lnTo>
                <a:lnTo>
                  <a:pt x="215107" y="1174528"/>
                </a:lnTo>
                <a:lnTo>
                  <a:pt x="249215" y="1204384"/>
                </a:lnTo>
                <a:lnTo>
                  <a:pt x="285277" y="1231942"/>
                </a:lnTo>
                <a:lnTo>
                  <a:pt x="323178" y="1257087"/>
                </a:lnTo>
                <a:lnTo>
                  <a:pt x="362803" y="1279703"/>
                </a:lnTo>
                <a:lnTo>
                  <a:pt x="404037" y="1299677"/>
                </a:lnTo>
                <a:lnTo>
                  <a:pt x="446765" y="1316893"/>
                </a:lnTo>
                <a:lnTo>
                  <a:pt x="490873" y="1331237"/>
                </a:lnTo>
                <a:lnTo>
                  <a:pt x="536245" y="1342594"/>
                </a:lnTo>
                <a:lnTo>
                  <a:pt x="582768" y="1350848"/>
                </a:lnTo>
                <a:lnTo>
                  <a:pt x="630325" y="1355886"/>
                </a:lnTo>
                <a:lnTo>
                  <a:pt x="678802" y="1357591"/>
                </a:lnTo>
                <a:lnTo>
                  <a:pt x="678802" y="1332191"/>
                </a:lnTo>
                <a:lnTo>
                  <a:pt x="625205" y="1330023"/>
                </a:lnTo>
                <a:lnTo>
                  <a:pt x="572807" y="1323637"/>
                </a:lnTo>
                <a:lnTo>
                  <a:pt x="521775" y="1313200"/>
                </a:lnTo>
                <a:lnTo>
                  <a:pt x="472274" y="1298881"/>
                </a:lnTo>
                <a:lnTo>
                  <a:pt x="424472" y="1280847"/>
                </a:lnTo>
                <a:lnTo>
                  <a:pt x="378535" y="1259265"/>
                </a:lnTo>
                <a:lnTo>
                  <a:pt x="334630" y="1234304"/>
                </a:lnTo>
                <a:lnTo>
                  <a:pt x="292924" y="1206130"/>
                </a:lnTo>
                <a:lnTo>
                  <a:pt x="253584" y="1174911"/>
                </a:lnTo>
                <a:lnTo>
                  <a:pt x="216776" y="1140815"/>
                </a:lnTo>
                <a:lnTo>
                  <a:pt x="182680" y="1104007"/>
                </a:lnTo>
                <a:lnTo>
                  <a:pt x="151461" y="1064668"/>
                </a:lnTo>
                <a:lnTo>
                  <a:pt x="123287" y="1022963"/>
                </a:lnTo>
                <a:lnTo>
                  <a:pt x="98326" y="979060"/>
                </a:lnTo>
                <a:lnTo>
                  <a:pt x="76744" y="933124"/>
                </a:lnTo>
                <a:lnTo>
                  <a:pt x="58710" y="885323"/>
                </a:lnTo>
                <a:lnTo>
                  <a:pt x="44391" y="835822"/>
                </a:lnTo>
                <a:lnTo>
                  <a:pt x="33954" y="784788"/>
                </a:lnTo>
                <a:lnTo>
                  <a:pt x="27568" y="732389"/>
                </a:lnTo>
                <a:lnTo>
                  <a:pt x="25399" y="678789"/>
                </a:lnTo>
                <a:lnTo>
                  <a:pt x="27568" y="625193"/>
                </a:lnTo>
                <a:lnTo>
                  <a:pt x="33954" y="572795"/>
                </a:lnTo>
                <a:lnTo>
                  <a:pt x="44391" y="521762"/>
                </a:lnTo>
                <a:lnTo>
                  <a:pt x="58710" y="472262"/>
                </a:lnTo>
                <a:lnTo>
                  <a:pt x="76744" y="424460"/>
                </a:lnTo>
                <a:lnTo>
                  <a:pt x="98326" y="378525"/>
                </a:lnTo>
                <a:lnTo>
                  <a:pt x="123287" y="334622"/>
                </a:lnTo>
                <a:lnTo>
                  <a:pt x="151461" y="292918"/>
                </a:lnTo>
                <a:lnTo>
                  <a:pt x="182680" y="253580"/>
                </a:lnTo>
                <a:lnTo>
                  <a:pt x="216776" y="216776"/>
                </a:lnTo>
                <a:lnTo>
                  <a:pt x="253584" y="182680"/>
                </a:lnTo>
                <a:lnTo>
                  <a:pt x="292924" y="151460"/>
                </a:lnTo>
                <a:lnTo>
                  <a:pt x="334630" y="123285"/>
                </a:lnTo>
                <a:lnTo>
                  <a:pt x="378535" y="98322"/>
                </a:lnTo>
                <a:lnTo>
                  <a:pt x="424472" y="76739"/>
                </a:lnTo>
                <a:lnTo>
                  <a:pt x="472274" y="58704"/>
                </a:lnTo>
                <a:lnTo>
                  <a:pt x="521775" y="44385"/>
                </a:lnTo>
                <a:lnTo>
                  <a:pt x="572807" y="33949"/>
                </a:lnTo>
                <a:lnTo>
                  <a:pt x="625205" y="27565"/>
                </a:lnTo>
                <a:lnTo>
                  <a:pt x="678802" y="25400"/>
                </a:lnTo>
                <a:lnTo>
                  <a:pt x="862936" y="25400"/>
                </a:lnTo>
                <a:lnTo>
                  <a:pt x="821358" y="14994"/>
                </a:lnTo>
                <a:lnTo>
                  <a:pt x="774836" y="6740"/>
                </a:lnTo>
                <a:lnTo>
                  <a:pt x="727279" y="1704"/>
                </a:lnTo>
                <a:lnTo>
                  <a:pt x="678802" y="0"/>
                </a:lnTo>
                <a:close/>
              </a:path>
              <a:path w="1357629" h="1357629">
                <a:moveTo>
                  <a:pt x="862936" y="25400"/>
                </a:moveTo>
                <a:lnTo>
                  <a:pt x="678802" y="25400"/>
                </a:lnTo>
                <a:lnTo>
                  <a:pt x="732398" y="27565"/>
                </a:lnTo>
                <a:lnTo>
                  <a:pt x="784796" y="33949"/>
                </a:lnTo>
                <a:lnTo>
                  <a:pt x="835829" y="44385"/>
                </a:lnTo>
                <a:lnTo>
                  <a:pt x="885330" y="58704"/>
                </a:lnTo>
                <a:lnTo>
                  <a:pt x="933132" y="76739"/>
                </a:lnTo>
                <a:lnTo>
                  <a:pt x="979069" y="98322"/>
                </a:lnTo>
                <a:lnTo>
                  <a:pt x="1022974" y="123285"/>
                </a:lnTo>
                <a:lnTo>
                  <a:pt x="1064679" y="151460"/>
                </a:lnTo>
                <a:lnTo>
                  <a:pt x="1104020" y="182680"/>
                </a:lnTo>
                <a:lnTo>
                  <a:pt x="1140828" y="216776"/>
                </a:lnTo>
                <a:lnTo>
                  <a:pt x="1174924" y="253580"/>
                </a:lnTo>
                <a:lnTo>
                  <a:pt x="1206142" y="292918"/>
                </a:lnTo>
                <a:lnTo>
                  <a:pt x="1234316" y="334622"/>
                </a:lnTo>
                <a:lnTo>
                  <a:pt x="1259278" y="378525"/>
                </a:lnTo>
                <a:lnTo>
                  <a:pt x="1280860" y="424460"/>
                </a:lnTo>
                <a:lnTo>
                  <a:pt x="1298894" y="472262"/>
                </a:lnTo>
                <a:lnTo>
                  <a:pt x="1313213" y="521762"/>
                </a:lnTo>
                <a:lnTo>
                  <a:pt x="1323649" y="572795"/>
                </a:lnTo>
                <a:lnTo>
                  <a:pt x="1330036" y="625193"/>
                </a:lnTo>
                <a:lnTo>
                  <a:pt x="1332204" y="678789"/>
                </a:lnTo>
                <a:lnTo>
                  <a:pt x="1330036" y="732389"/>
                </a:lnTo>
                <a:lnTo>
                  <a:pt x="1323649" y="784788"/>
                </a:lnTo>
                <a:lnTo>
                  <a:pt x="1313213" y="835822"/>
                </a:lnTo>
                <a:lnTo>
                  <a:pt x="1298894" y="885323"/>
                </a:lnTo>
                <a:lnTo>
                  <a:pt x="1280860" y="933124"/>
                </a:lnTo>
                <a:lnTo>
                  <a:pt x="1259278" y="979060"/>
                </a:lnTo>
                <a:lnTo>
                  <a:pt x="1234316" y="1022963"/>
                </a:lnTo>
                <a:lnTo>
                  <a:pt x="1206142" y="1064668"/>
                </a:lnTo>
                <a:lnTo>
                  <a:pt x="1174924" y="1104007"/>
                </a:lnTo>
                <a:lnTo>
                  <a:pt x="1140828" y="1140815"/>
                </a:lnTo>
                <a:lnTo>
                  <a:pt x="1104020" y="1174911"/>
                </a:lnTo>
                <a:lnTo>
                  <a:pt x="1064679" y="1206130"/>
                </a:lnTo>
                <a:lnTo>
                  <a:pt x="1022974" y="1234304"/>
                </a:lnTo>
                <a:lnTo>
                  <a:pt x="979069" y="1259265"/>
                </a:lnTo>
                <a:lnTo>
                  <a:pt x="933132" y="1280847"/>
                </a:lnTo>
                <a:lnTo>
                  <a:pt x="885330" y="1298881"/>
                </a:lnTo>
                <a:lnTo>
                  <a:pt x="835829" y="1313200"/>
                </a:lnTo>
                <a:lnTo>
                  <a:pt x="784796" y="1323637"/>
                </a:lnTo>
                <a:lnTo>
                  <a:pt x="732398" y="1330023"/>
                </a:lnTo>
                <a:lnTo>
                  <a:pt x="678802" y="1332191"/>
                </a:lnTo>
                <a:lnTo>
                  <a:pt x="678802" y="1357591"/>
                </a:lnTo>
                <a:lnTo>
                  <a:pt x="727279" y="1355886"/>
                </a:lnTo>
                <a:lnTo>
                  <a:pt x="774836" y="1350848"/>
                </a:lnTo>
                <a:lnTo>
                  <a:pt x="821358" y="1342594"/>
                </a:lnTo>
                <a:lnTo>
                  <a:pt x="866731" y="1331237"/>
                </a:lnTo>
                <a:lnTo>
                  <a:pt x="910838" y="1316893"/>
                </a:lnTo>
                <a:lnTo>
                  <a:pt x="953567" y="1299677"/>
                </a:lnTo>
                <a:lnTo>
                  <a:pt x="994801" y="1279703"/>
                </a:lnTo>
                <a:lnTo>
                  <a:pt x="1034426" y="1257087"/>
                </a:lnTo>
                <a:lnTo>
                  <a:pt x="1072326" y="1231942"/>
                </a:lnTo>
                <a:lnTo>
                  <a:pt x="1108388" y="1204384"/>
                </a:lnTo>
                <a:lnTo>
                  <a:pt x="1142497" y="1174528"/>
                </a:lnTo>
                <a:lnTo>
                  <a:pt x="1174537" y="1142489"/>
                </a:lnTo>
                <a:lnTo>
                  <a:pt x="1204393" y="1108381"/>
                </a:lnTo>
                <a:lnTo>
                  <a:pt x="1231951" y="1072319"/>
                </a:lnTo>
                <a:lnTo>
                  <a:pt x="1257096" y="1034418"/>
                </a:lnTo>
                <a:lnTo>
                  <a:pt x="1279713" y="994794"/>
                </a:lnTo>
                <a:lnTo>
                  <a:pt x="1299688" y="953559"/>
                </a:lnTo>
                <a:lnTo>
                  <a:pt x="1316905" y="910831"/>
                </a:lnTo>
                <a:lnTo>
                  <a:pt x="1331249" y="866722"/>
                </a:lnTo>
                <a:lnTo>
                  <a:pt x="1342606" y="821349"/>
                </a:lnTo>
                <a:lnTo>
                  <a:pt x="1350860" y="774826"/>
                </a:lnTo>
                <a:lnTo>
                  <a:pt x="1355898" y="727268"/>
                </a:lnTo>
                <a:lnTo>
                  <a:pt x="1357604" y="678789"/>
                </a:lnTo>
                <a:lnTo>
                  <a:pt x="1355898" y="630312"/>
                </a:lnTo>
                <a:lnTo>
                  <a:pt x="1350860" y="582755"/>
                </a:lnTo>
                <a:lnTo>
                  <a:pt x="1342606" y="536233"/>
                </a:lnTo>
                <a:lnTo>
                  <a:pt x="1331249" y="490860"/>
                </a:lnTo>
                <a:lnTo>
                  <a:pt x="1316905" y="446753"/>
                </a:lnTo>
                <a:lnTo>
                  <a:pt x="1299688" y="404025"/>
                </a:lnTo>
                <a:lnTo>
                  <a:pt x="1279713" y="362791"/>
                </a:lnTo>
                <a:lnTo>
                  <a:pt x="1257096" y="323166"/>
                </a:lnTo>
                <a:lnTo>
                  <a:pt x="1231951" y="285265"/>
                </a:lnTo>
                <a:lnTo>
                  <a:pt x="1204393" y="249204"/>
                </a:lnTo>
                <a:lnTo>
                  <a:pt x="1174537" y="215096"/>
                </a:lnTo>
                <a:lnTo>
                  <a:pt x="1142497" y="183056"/>
                </a:lnTo>
                <a:lnTo>
                  <a:pt x="1108388" y="153200"/>
                </a:lnTo>
                <a:lnTo>
                  <a:pt x="1072326" y="125643"/>
                </a:lnTo>
                <a:lnTo>
                  <a:pt x="1034426" y="100498"/>
                </a:lnTo>
                <a:lnTo>
                  <a:pt x="994801" y="77882"/>
                </a:lnTo>
                <a:lnTo>
                  <a:pt x="953567" y="57908"/>
                </a:lnTo>
                <a:lnTo>
                  <a:pt x="910838" y="40692"/>
                </a:lnTo>
                <a:lnTo>
                  <a:pt x="866731" y="26349"/>
                </a:lnTo>
                <a:lnTo>
                  <a:pt x="862936" y="25400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22"/>
          <p:cNvSpPr txBox="1"/>
          <p:nvPr/>
        </p:nvSpPr>
        <p:spPr>
          <a:xfrm>
            <a:off x="5486400" y="5943600"/>
            <a:ext cx="137160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spc="25" dirty="0" smtClean="0">
                <a:latin typeface="Arial" pitchFamily="34" charset="0"/>
                <a:cs typeface="Arial" pitchFamily="34" charset="0"/>
              </a:rPr>
              <a:t>Стоимость </a:t>
            </a:r>
            <a:br>
              <a:rPr lang="ru-RU" sz="1400" b="1" spc="25" dirty="0" smtClean="0">
                <a:latin typeface="Arial" pitchFamily="34" charset="0"/>
                <a:cs typeface="Arial" pitchFamily="34" charset="0"/>
              </a:rPr>
            </a:br>
            <a:r>
              <a:rPr lang="ru-RU" sz="1400" b="1" spc="25" dirty="0" smtClean="0">
                <a:latin typeface="Arial" pitchFamily="34" charset="0"/>
                <a:cs typeface="Arial" pitchFamily="34" charset="0"/>
              </a:rPr>
              <a:t>1 га земель с/х назначения</a:t>
            </a:r>
            <a:endParaRPr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object 22"/>
          <p:cNvSpPr txBox="1"/>
          <p:nvPr/>
        </p:nvSpPr>
        <p:spPr>
          <a:xfrm>
            <a:off x="3429000" y="5983402"/>
            <a:ext cx="182880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spc="25" dirty="0" smtClean="0">
                <a:latin typeface="Arial" pitchFamily="34" charset="0"/>
                <a:cs typeface="Arial" pitchFamily="34" charset="0"/>
              </a:rPr>
              <a:t>Средний срок получения разрешения на строительство</a:t>
            </a:r>
            <a:endParaRPr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object 22"/>
          <p:cNvSpPr txBox="1"/>
          <p:nvPr/>
        </p:nvSpPr>
        <p:spPr>
          <a:xfrm>
            <a:off x="152400" y="5943600"/>
            <a:ext cx="137160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spc="25" dirty="0" smtClean="0">
                <a:latin typeface="Arial" pitchFamily="34" charset="0"/>
                <a:cs typeface="Arial" pitchFamily="34" charset="0"/>
              </a:rPr>
              <a:t>Удаленность от границы города Омска</a:t>
            </a:r>
            <a:endParaRPr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object 22"/>
          <p:cNvSpPr txBox="1"/>
          <p:nvPr/>
        </p:nvSpPr>
        <p:spPr>
          <a:xfrm>
            <a:off x="7086600" y="5943600"/>
            <a:ext cx="2057400" cy="22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25" dirty="0" smtClean="0">
                <a:latin typeface="Arial" pitchFamily="34" charset="0"/>
                <a:cs typeface="Arial" pitchFamily="34" charset="0"/>
              </a:rPr>
              <a:t>Тариф на </a:t>
            </a:r>
            <a:r>
              <a:rPr lang="ru-RU" sz="1400" b="1" spc="25" dirty="0" err="1" smtClean="0">
                <a:latin typeface="Arial" pitchFamily="34" charset="0"/>
                <a:cs typeface="Arial" pitchFamily="34" charset="0"/>
              </a:rPr>
              <a:t>эл</a:t>
            </a:r>
            <a:r>
              <a:rPr lang="ru-RU" sz="1400" b="1" spc="25" dirty="0" smtClean="0">
                <a:latin typeface="Arial" pitchFamily="34" charset="0"/>
                <a:cs typeface="Arial" pitchFamily="34" charset="0"/>
              </a:rPr>
              <a:t>. энергию</a:t>
            </a:r>
            <a:endParaRPr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object 14"/>
          <p:cNvSpPr/>
          <p:nvPr/>
        </p:nvSpPr>
        <p:spPr>
          <a:xfrm>
            <a:off x="267970" y="4572000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666102" y="0"/>
                </a:moveTo>
                <a:lnTo>
                  <a:pt x="618531" y="1672"/>
                </a:lnTo>
                <a:lnTo>
                  <a:pt x="571863" y="6614"/>
                </a:lnTo>
                <a:lnTo>
                  <a:pt x="526211" y="14714"/>
                </a:lnTo>
                <a:lnTo>
                  <a:pt x="481687" y="25858"/>
                </a:lnTo>
                <a:lnTo>
                  <a:pt x="438404" y="39934"/>
                </a:lnTo>
                <a:lnTo>
                  <a:pt x="396474" y="56828"/>
                </a:lnTo>
                <a:lnTo>
                  <a:pt x="356011" y="76429"/>
                </a:lnTo>
                <a:lnTo>
                  <a:pt x="317127" y="98624"/>
                </a:lnTo>
                <a:lnTo>
                  <a:pt x="279935" y="123299"/>
                </a:lnTo>
                <a:lnTo>
                  <a:pt x="244547" y="150342"/>
                </a:lnTo>
                <a:lnTo>
                  <a:pt x="211076" y="179640"/>
                </a:lnTo>
                <a:lnTo>
                  <a:pt x="179636" y="211081"/>
                </a:lnTo>
                <a:lnTo>
                  <a:pt x="150338" y="244552"/>
                </a:lnTo>
                <a:lnTo>
                  <a:pt x="123295" y="279940"/>
                </a:lnTo>
                <a:lnTo>
                  <a:pt x="98621" y="317133"/>
                </a:lnTo>
                <a:lnTo>
                  <a:pt x="76427" y="356017"/>
                </a:lnTo>
                <a:lnTo>
                  <a:pt x="56826" y="396480"/>
                </a:lnTo>
                <a:lnTo>
                  <a:pt x="39932" y="438409"/>
                </a:lnTo>
                <a:lnTo>
                  <a:pt x="25857" y="481691"/>
                </a:lnTo>
                <a:lnTo>
                  <a:pt x="14713" y="526215"/>
                </a:lnTo>
                <a:lnTo>
                  <a:pt x="6614" y="571866"/>
                </a:lnTo>
                <a:lnTo>
                  <a:pt x="1672" y="618533"/>
                </a:lnTo>
                <a:lnTo>
                  <a:pt x="0" y="666102"/>
                </a:lnTo>
                <a:lnTo>
                  <a:pt x="1672" y="713672"/>
                </a:lnTo>
                <a:lnTo>
                  <a:pt x="6614" y="760340"/>
                </a:lnTo>
                <a:lnTo>
                  <a:pt x="14713" y="805993"/>
                </a:lnTo>
                <a:lnTo>
                  <a:pt x="25857" y="850517"/>
                </a:lnTo>
                <a:lnTo>
                  <a:pt x="39932" y="893800"/>
                </a:lnTo>
                <a:lnTo>
                  <a:pt x="56826" y="935729"/>
                </a:lnTo>
                <a:lnTo>
                  <a:pt x="76427" y="976192"/>
                </a:lnTo>
                <a:lnTo>
                  <a:pt x="98621" y="1015077"/>
                </a:lnTo>
                <a:lnTo>
                  <a:pt x="123295" y="1052269"/>
                </a:lnTo>
                <a:lnTo>
                  <a:pt x="150338" y="1087657"/>
                </a:lnTo>
                <a:lnTo>
                  <a:pt x="179636" y="1121127"/>
                </a:lnTo>
                <a:lnTo>
                  <a:pt x="211076" y="1152568"/>
                </a:lnTo>
                <a:lnTo>
                  <a:pt x="244547" y="1181866"/>
                </a:lnTo>
                <a:lnTo>
                  <a:pt x="279935" y="1208908"/>
                </a:lnTo>
                <a:lnTo>
                  <a:pt x="317127" y="1233583"/>
                </a:lnTo>
                <a:lnTo>
                  <a:pt x="356011" y="1255777"/>
                </a:lnTo>
                <a:lnTo>
                  <a:pt x="396474" y="1275377"/>
                </a:lnTo>
                <a:lnTo>
                  <a:pt x="438404" y="1292271"/>
                </a:lnTo>
                <a:lnTo>
                  <a:pt x="481687" y="1306347"/>
                </a:lnTo>
                <a:lnTo>
                  <a:pt x="526211" y="1317490"/>
                </a:lnTo>
                <a:lnTo>
                  <a:pt x="571863" y="1325589"/>
                </a:lnTo>
                <a:lnTo>
                  <a:pt x="618531" y="1330532"/>
                </a:lnTo>
                <a:lnTo>
                  <a:pt x="666102" y="1332204"/>
                </a:lnTo>
                <a:lnTo>
                  <a:pt x="713672" y="1330532"/>
                </a:lnTo>
                <a:lnTo>
                  <a:pt x="760340" y="1325589"/>
                </a:lnTo>
                <a:lnTo>
                  <a:pt x="805993" y="1317490"/>
                </a:lnTo>
                <a:lnTo>
                  <a:pt x="850517" y="1306347"/>
                </a:lnTo>
                <a:lnTo>
                  <a:pt x="893800" y="1292271"/>
                </a:lnTo>
                <a:lnTo>
                  <a:pt x="935729" y="1275377"/>
                </a:lnTo>
                <a:lnTo>
                  <a:pt x="976192" y="1255777"/>
                </a:lnTo>
                <a:lnTo>
                  <a:pt x="1015077" y="1233583"/>
                </a:lnTo>
                <a:lnTo>
                  <a:pt x="1052269" y="1208908"/>
                </a:lnTo>
                <a:lnTo>
                  <a:pt x="1087657" y="1181866"/>
                </a:lnTo>
                <a:lnTo>
                  <a:pt x="1121127" y="1152568"/>
                </a:lnTo>
                <a:lnTo>
                  <a:pt x="1152568" y="1121127"/>
                </a:lnTo>
                <a:lnTo>
                  <a:pt x="1181866" y="1087657"/>
                </a:lnTo>
                <a:lnTo>
                  <a:pt x="1208908" y="1052269"/>
                </a:lnTo>
                <a:lnTo>
                  <a:pt x="1233583" y="1015077"/>
                </a:lnTo>
                <a:lnTo>
                  <a:pt x="1255777" y="976192"/>
                </a:lnTo>
                <a:lnTo>
                  <a:pt x="1275377" y="935729"/>
                </a:lnTo>
                <a:lnTo>
                  <a:pt x="1292271" y="893800"/>
                </a:lnTo>
                <a:lnTo>
                  <a:pt x="1306347" y="850517"/>
                </a:lnTo>
                <a:lnTo>
                  <a:pt x="1317490" y="805993"/>
                </a:lnTo>
                <a:lnTo>
                  <a:pt x="1325589" y="760340"/>
                </a:lnTo>
                <a:lnTo>
                  <a:pt x="1330532" y="713672"/>
                </a:lnTo>
                <a:lnTo>
                  <a:pt x="1332204" y="666102"/>
                </a:lnTo>
                <a:lnTo>
                  <a:pt x="1330532" y="618533"/>
                </a:lnTo>
                <a:lnTo>
                  <a:pt x="1325589" y="571866"/>
                </a:lnTo>
                <a:lnTo>
                  <a:pt x="1317490" y="526215"/>
                </a:lnTo>
                <a:lnTo>
                  <a:pt x="1306347" y="481691"/>
                </a:lnTo>
                <a:lnTo>
                  <a:pt x="1292271" y="438409"/>
                </a:lnTo>
                <a:lnTo>
                  <a:pt x="1275377" y="396480"/>
                </a:lnTo>
                <a:lnTo>
                  <a:pt x="1255777" y="356017"/>
                </a:lnTo>
                <a:lnTo>
                  <a:pt x="1233583" y="317133"/>
                </a:lnTo>
                <a:lnTo>
                  <a:pt x="1208908" y="279940"/>
                </a:lnTo>
                <a:lnTo>
                  <a:pt x="1181866" y="244552"/>
                </a:lnTo>
                <a:lnTo>
                  <a:pt x="1152568" y="211081"/>
                </a:lnTo>
                <a:lnTo>
                  <a:pt x="1121127" y="179640"/>
                </a:lnTo>
                <a:lnTo>
                  <a:pt x="1087657" y="150342"/>
                </a:lnTo>
                <a:lnTo>
                  <a:pt x="1052269" y="123299"/>
                </a:lnTo>
                <a:lnTo>
                  <a:pt x="1015077" y="98624"/>
                </a:lnTo>
                <a:lnTo>
                  <a:pt x="976192" y="76429"/>
                </a:lnTo>
                <a:lnTo>
                  <a:pt x="935729" y="56828"/>
                </a:lnTo>
                <a:lnTo>
                  <a:pt x="893800" y="39934"/>
                </a:lnTo>
                <a:lnTo>
                  <a:pt x="850517" y="25858"/>
                </a:lnTo>
                <a:lnTo>
                  <a:pt x="805993" y="14714"/>
                </a:lnTo>
                <a:lnTo>
                  <a:pt x="760340" y="6614"/>
                </a:lnTo>
                <a:lnTo>
                  <a:pt x="713672" y="1672"/>
                </a:lnTo>
                <a:lnTo>
                  <a:pt x="666102" y="0"/>
                </a:lnTo>
                <a:close/>
              </a:path>
            </a:pathLst>
          </a:custGeom>
          <a:solidFill>
            <a:srgbClr val="EF4123"/>
          </a:solidFill>
        </p:spPr>
        <p:txBody>
          <a:bodyPr wrap="square" lIns="0" tIns="0" rIns="0" bIns="0" rtlCol="0"/>
          <a:lstStyle/>
          <a:p>
            <a:pPr algn="ctr"/>
            <a:endParaRPr lang="ru-RU" dirty="0" smtClean="0"/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351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км</a:t>
            </a:r>
            <a:endParaRPr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object 14"/>
          <p:cNvSpPr/>
          <p:nvPr/>
        </p:nvSpPr>
        <p:spPr>
          <a:xfrm>
            <a:off x="3657600" y="4572000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666102" y="0"/>
                </a:moveTo>
                <a:lnTo>
                  <a:pt x="618531" y="1672"/>
                </a:lnTo>
                <a:lnTo>
                  <a:pt x="571863" y="6614"/>
                </a:lnTo>
                <a:lnTo>
                  <a:pt x="526211" y="14714"/>
                </a:lnTo>
                <a:lnTo>
                  <a:pt x="481687" y="25858"/>
                </a:lnTo>
                <a:lnTo>
                  <a:pt x="438404" y="39934"/>
                </a:lnTo>
                <a:lnTo>
                  <a:pt x="396474" y="56828"/>
                </a:lnTo>
                <a:lnTo>
                  <a:pt x="356011" y="76429"/>
                </a:lnTo>
                <a:lnTo>
                  <a:pt x="317127" y="98624"/>
                </a:lnTo>
                <a:lnTo>
                  <a:pt x="279935" y="123299"/>
                </a:lnTo>
                <a:lnTo>
                  <a:pt x="244547" y="150342"/>
                </a:lnTo>
                <a:lnTo>
                  <a:pt x="211076" y="179640"/>
                </a:lnTo>
                <a:lnTo>
                  <a:pt x="179636" y="211081"/>
                </a:lnTo>
                <a:lnTo>
                  <a:pt x="150338" y="244552"/>
                </a:lnTo>
                <a:lnTo>
                  <a:pt x="123295" y="279940"/>
                </a:lnTo>
                <a:lnTo>
                  <a:pt x="98621" y="317133"/>
                </a:lnTo>
                <a:lnTo>
                  <a:pt x="76427" y="356017"/>
                </a:lnTo>
                <a:lnTo>
                  <a:pt x="56826" y="396480"/>
                </a:lnTo>
                <a:lnTo>
                  <a:pt x="39932" y="438409"/>
                </a:lnTo>
                <a:lnTo>
                  <a:pt x="25857" y="481691"/>
                </a:lnTo>
                <a:lnTo>
                  <a:pt x="14713" y="526215"/>
                </a:lnTo>
                <a:lnTo>
                  <a:pt x="6614" y="571866"/>
                </a:lnTo>
                <a:lnTo>
                  <a:pt x="1672" y="618533"/>
                </a:lnTo>
                <a:lnTo>
                  <a:pt x="0" y="666102"/>
                </a:lnTo>
                <a:lnTo>
                  <a:pt x="1672" y="713672"/>
                </a:lnTo>
                <a:lnTo>
                  <a:pt x="6614" y="760340"/>
                </a:lnTo>
                <a:lnTo>
                  <a:pt x="14713" y="805993"/>
                </a:lnTo>
                <a:lnTo>
                  <a:pt x="25857" y="850517"/>
                </a:lnTo>
                <a:lnTo>
                  <a:pt x="39932" y="893800"/>
                </a:lnTo>
                <a:lnTo>
                  <a:pt x="56826" y="935729"/>
                </a:lnTo>
                <a:lnTo>
                  <a:pt x="76427" y="976192"/>
                </a:lnTo>
                <a:lnTo>
                  <a:pt x="98621" y="1015077"/>
                </a:lnTo>
                <a:lnTo>
                  <a:pt x="123295" y="1052269"/>
                </a:lnTo>
                <a:lnTo>
                  <a:pt x="150338" y="1087657"/>
                </a:lnTo>
                <a:lnTo>
                  <a:pt x="179636" y="1121127"/>
                </a:lnTo>
                <a:lnTo>
                  <a:pt x="211076" y="1152568"/>
                </a:lnTo>
                <a:lnTo>
                  <a:pt x="244547" y="1181866"/>
                </a:lnTo>
                <a:lnTo>
                  <a:pt x="279935" y="1208908"/>
                </a:lnTo>
                <a:lnTo>
                  <a:pt x="317127" y="1233583"/>
                </a:lnTo>
                <a:lnTo>
                  <a:pt x="356011" y="1255777"/>
                </a:lnTo>
                <a:lnTo>
                  <a:pt x="396474" y="1275377"/>
                </a:lnTo>
                <a:lnTo>
                  <a:pt x="438404" y="1292271"/>
                </a:lnTo>
                <a:lnTo>
                  <a:pt x="481687" y="1306347"/>
                </a:lnTo>
                <a:lnTo>
                  <a:pt x="526211" y="1317490"/>
                </a:lnTo>
                <a:lnTo>
                  <a:pt x="571863" y="1325589"/>
                </a:lnTo>
                <a:lnTo>
                  <a:pt x="618531" y="1330532"/>
                </a:lnTo>
                <a:lnTo>
                  <a:pt x="666102" y="1332204"/>
                </a:lnTo>
                <a:lnTo>
                  <a:pt x="713672" y="1330532"/>
                </a:lnTo>
                <a:lnTo>
                  <a:pt x="760340" y="1325589"/>
                </a:lnTo>
                <a:lnTo>
                  <a:pt x="805993" y="1317490"/>
                </a:lnTo>
                <a:lnTo>
                  <a:pt x="850517" y="1306347"/>
                </a:lnTo>
                <a:lnTo>
                  <a:pt x="893800" y="1292271"/>
                </a:lnTo>
                <a:lnTo>
                  <a:pt x="935729" y="1275377"/>
                </a:lnTo>
                <a:lnTo>
                  <a:pt x="976192" y="1255777"/>
                </a:lnTo>
                <a:lnTo>
                  <a:pt x="1015077" y="1233583"/>
                </a:lnTo>
                <a:lnTo>
                  <a:pt x="1052269" y="1208908"/>
                </a:lnTo>
                <a:lnTo>
                  <a:pt x="1087657" y="1181866"/>
                </a:lnTo>
                <a:lnTo>
                  <a:pt x="1121127" y="1152568"/>
                </a:lnTo>
                <a:lnTo>
                  <a:pt x="1152568" y="1121127"/>
                </a:lnTo>
                <a:lnTo>
                  <a:pt x="1181866" y="1087657"/>
                </a:lnTo>
                <a:lnTo>
                  <a:pt x="1208908" y="1052269"/>
                </a:lnTo>
                <a:lnTo>
                  <a:pt x="1233583" y="1015077"/>
                </a:lnTo>
                <a:lnTo>
                  <a:pt x="1255777" y="976192"/>
                </a:lnTo>
                <a:lnTo>
                  <a:pt x="1275377" y="935729"/>
                </a:lnTo>
                <a:lnTo>
                  <a:pt x="1292271" y="893800"/>
                </a:lnTo>
                <a:lnTo>
                  <a:pt x="1306347" y="850517"/>
                </a:lnTo>
                <a:lnTo>
                  <a:pt x="1317490" y="805993"/>
                </a:lnTo>
                <a:lnTo>
                  <a:pt x="1325589" y="760340"/>
                </a:lnTo>
                <a:lnTo>
                  <a:pt x="1330532" y="713672"/>
                </a:lnTo>
                <a:lnTo>
                  <a:pt x="1332204" y="666102"/>
                </a:lnTo>
                <a:lnTo>
                  <a:pt x="1330532" y="618533"/>
                </a:lnTo>
                <a:lnTo>
                  <a:pt x="1325589" y="571866"/>
                </a:lnTo>
                <a:lnTo>
                  <a:pt x="1317490" y="526215"/>
                </a:lnTo>
                <a:lnTo>
                  <a:pt x="1306347" y="481691"/>
                </a:lnTo>
                <a:lnTo>
                  <a:pt x="1292271" y="438409"/>
                </a:lnTo>
                <a:lnTo>
                  <a:pt x="1275377" y="396480"/>
                </a:lnTo>
                <a:lnTo>
                  <a:pt x="1255777" y="356017"/>
                </a:lnTo>
                <a:lnTo>
                  <a:pt x="1233583" y="317133"/>
                </a:lnTo>
                <a:lnTo>
                  <a:pt x="1208908" y="279940"/>
                </a:lnTo>
                <a:lnTo>
                  <a:pt x="1181866" y="244552"/>
                </a:lnTo>
                <a:lnTo>
                  <a:pt x="1152568" y="211081"/>
                </a:lnTo>
                <a:lnTo>
                  <a:pt x="1121127" y="179640"/>
                </a:lnTo>
                <a:lnTo>
                  <a:pt x="1087657" y="150342"/>
                </a:lnTo>
                <a:lnTo>
                  <a:pt x="1052269" y="123299"/>
                </a:lnTo>
                <a:lnTo>
                  <a:pt x="1015077" y="98624"/>
                </a:lnTo>
                <a:lnTo>
                  <a:pt x="976192" y="76429"/>
                </a:lnTo>
                <a:lnTo>
                  <a:pt x="935729" y="56828"/>
                </a:lnTo>
                <a:lnTo>
                  <a:pt x="893800" y="39934"/>
                </a:lnTo>
                <a:lnTo>
                  <a:pt x="850517" y="25858"/>
                </a:lnTo>
                <a:lnTo>
                  <a:pt x="805993" y="14714"/>
                </a:lnTo>
                <a:lnTo>
                  <a:pt x="760340" y="6614"/>
                </a:lnTo>
                <a:lnTo>
                  <a:pt x="713672" y="1672"/>
                </a:lnTo>
                <a:lnTo>
                  <a:pt x="666102" y="0"/>
                </a:lnTo>
                <a:close/>
              </a:path>
            </a:pathLst>
          </a:custGeom>
          <a:solidFill>
            <a:srgbClr val="EF4123"/>
          </a:solidFill>
        </p:spPr>
        <p:txBody>
          <a:bodyPr wrap="square" lIns="0" tIns="0" rIns="0" bIns="0" rtlCol="0"/>
          <a:lstStyle/>
          <a:p>
            <a:pPr algn="ctr"/>
            <a:endParaRPr lang="ru-RU" dirty="0" smtClean="0"/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дней</a:t>
            </a:r>
            <a:endParaRPr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object 14"/>
          <p:cNvSpPr/>
          <p:nvPr/>
        </p:nvSpPr>
        <p:spPr>
          <a:xfrm>
            <a:off x="5334000" y="4572000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666102" y="0"/>
                </a:moveTo>
                <a:lnTo>
                  <a:pt x="618531" y="1672"/>
                </a:lnTo>
                <a:lnTo>
                  <a:pt x="571863" y="6614"/>
                </a:lnTo>
                <a:lnTo>
                  <a:pt x="526211" y="14714"/>
                </a:lnTo>
                <a:lnTo>
                  <a:pt x="481687" y="25858"/>
                </a:lnTo>
                <a:lnTo>
                  <a:pt x="438404" y="39934"/>
                </a:lnTo>
                <a:lnTo>
                  <a:pt x="396474" y="56828"/>
                </a:lnTo>
                <a:lnTo>
                  <a:pt x="356011" y="76429"/>
                </a:lnTo>
                <a:lnTo>
                  <a:pt x="317127" y="98624"/>
                </a:lnTo>
                <a:lnTo>
                  <a:pt x="279935" y="123299"/>
                </a:lnTo>
                <a:lnTo>
                  <a:pt x="244547" y="150342"/>
                </a:lnTo>
                <a:lnTo>
                  <a:pt x="211076" y="179640"/>
                </a:lnTo>
                <a:lnTo>
                  <a:pt x="179636" y="211081"/>
                </a:lnTo>
                <a:lnTo>
                  <a:pt x="150338" y="244552"/>
                </a:lnTo>
                <a:lnTo>
                  <a:pt x="123295" y="279940"/>
                </a:lnTo>
                <a:lnTo>
                  <a:pt x="98621" y="317133"/>
                </a:lnTo>
                <a:lnTo>
                  <a:pt x="76427" y="356017"/>
                </a:lnTo>
                <a:lnTo>
                  <a:pt x="56826" y="396480"/>
                </a:lnTo>
                <a:lnTo>
                  <a:pt x="39932" y="438409"/>
                </a:lnTo>
                <a:lnTo>
                  <a:pt x="25857" y="481691"/>
                </a:lnTo>
                <a:lnTo>
                  <a:pt x="14713" y="526215"/>
                </a:lnTo>
                <a:lnTo>
                  <a:pt x="6614" y="571866"/>
                </a:lnTo>
                <a:lnTo>
                  <a:pt x="1672" y="618533"/>
                </a:lnTo>
                <a:lnTo>
                  <a:pt x="0" y="666102"/>
                </a:lnTo>
                <a:lnTo>
                  <a:pt x="1672" y="713672"/>
                </a:lnTo>
                <a:lnTo>
                  <a:pt x="6614" y="760340"/>
                </a:lnTo>
                <a:lnTo>
                  <a:pt x="14713" y="805993"/>
                </a:lnTo>
                <a:lnTo>
                  <a:pt x="25857" y="850517"/>
                </a:lnTo>
                <a:lnTo>
                  <a:pt x="39932" y="893800"/>
                </a:lnTo>
                <a:lnTo>
                  <a:pt x="56826" y="935729"/>
                </a:lnTo>
                <a:lnTo>
                  <a:pt x="76427" y="976192"/>
                </a:lnTo>
                <a:lnTo>
                  <a:pt x="98621" y="1015077"/>
                </a:lnTo>
                <a:lnTo>
                  <a:pt x="123295" y="1052269"/>
                </a:lnTo>
                <a:lnTo>
                  <a:pt x="150338" y="1087657"/>
                </a:lnTo>
                <a:lnTo>
                  <a:pt x="179636" y="1121127"/>
                </a:lnTo>
                <a:lnTo>
                  <a:pt x="211076" y="1152568"/>
                </a:lnTo>
                <a:lnTo>
                  <a:pt x="244547" y="1181866"/>
                </a:lnTo>
                <a:lnTo>
                  <a:pt x="279935" y="1208908"/>
                </a:lnTo>
                <a:lnTo>
                  <a:pt x="317127" y="1233583"/>
                </a:lnTo>
                <a:lnTo>
                  <a:pt x="356011" y="1255777"/>
                </a:lnTo>
                <a:lnTo>
                  <a:pt x="396474" y="1275377"/>
                </a:lnTo>
                <a:lnTo>
                  <a:pt x="438404" y="1292271"/>
                </a:lnTo>
                <a:lnTo>
                  <a:pt x="481687" y="1306347"/>
                </a:lnTo>
                <a:lnTo>
                  <a:pt x="526211" y="1317490"/>
                </a:lnTo>
                <a:lnTo>
                  <a:pt x="571863" y="1325589"/>
                </a:lnTo>
                <a:lnTo>
                  <a:pt x="618531" y="1330532"/>
                </a:lnTo>
                <a:lnTo>
                  <a:pt x="666102" y="1332204"/>
                </a:lnTo>
                <a:lnTo>
                  <a:pt x="713672" y="1330532"/>
                </a:lnTo>
                <a:lnTo>
                  <a:pt x="760340" y="1325589"/>
                </a:lnTo>
                <a:lnTo>
                  <a:pt x="805993" y="1317490"/>
                </a:lnTo>
                <a:lnTo>
                  <a:pt x="850517" y="1306347"/>
                </a:lnTo>
                <a:lnTo>
                  <a:pt x="893800" y="1292271"/>
                </a:lnTo>
                <a:lnTo>
                  <a:pt x="935729" y="1275377"/>
                </a:lnTo>
                <a:lnTo>
                  <a:pt x="976192" y="1255777"/>
                </a:lnTo>
                <a:lnTo>
                  <a:pt x="1015077" y="1233583"/>
                </a:lnTo>
                <a:lnTo>
                  <a:pt x="1052269" y="1208908"/>
                </a:lnTo>
                <a:lnTo>
                  <a:pt x="1087657" y="1181866"/>
                </a:lnTo>
                <a:lnTo>
                  <a:pt x="1121127" y="1152568"/>
                </a:lnTo>
                <a:lnTo>
                  <a:pt x="1152568" y="1121127"/>
                </a:lnTo>
                <a:lnTo>
                  <a:pt x="1181866" y="1087657"/>
                </a:lnTo>
                <a:lnTo>
                  <a:pt x="1208908" y="1052269"/>
                </a:lnTo>
                <a:lnTo>
                  <a:pt x="1233583" y="1015077"/>
                </a:lnTo>
                <a:lnTo>
                  <a:pt x="1255777" y="976192"/>
                </a:lnTo>
                <a:lnTo>
                  <a:pt x="1275377" y="935729"/>
                </a:lnTo>
                <a:lnTo>
                  <a:pt x="1292271" y="893800"/>
                </a:lnTo>
                <a:lnTo>
                  <a:pt x="1306347" y="850517"/>
                </a:lnTo>
                <a:lnTo>
                  <a:pt x="1317490" y="805993"/>
                </a:lnTo>
                <a:lnTo>
                  <a:pt x="1325589" y="760340"/>
                </a:lnTo>
                <a:lnTo>
                  <a:pt x="1330532" y="713672"/>
                </a:lnTo>
                <a:lnTo>
                  <a:pt x="1332204" y="666102"/>
                </a:lnTo>
                <a:lnTo>
                  <a:pt x="1330532" y="618533"/>
                </a:lnTo>
                <a:lnTo>
                  <a:pt x="1325589" y="571866"/>
                </a:lnTo>
                <a:lnTo>
                  <a:pt x="1317490" y="526215"/>
                </a:lnTo>
                <a:lnTo>
                  <a:pt x="1306347" y="481691"/>
                </a:lnTo>
                <a:lnTo>
                  <a:pt x="1292271" y="438409"/>
                </a:lnTo>
                <a:lnTo>
                  <a:pt x="1275377" y="396480"/>
                </a:lnTo>
                <a:lnTo>
                  <a:pt x="1255777" y="356017"/>
                </a:lnTo>
                <a:lnTo>
                  <a:pt x="1233583" y="317133"/>
                </a:lnTo>
                <a:lnTo>
                  <a:pt x="1208908" y="279940"/>
                </a:lnTo>
                <a:lnTo>
                  <a:pt x="1181866" y="244552"/>
                </a:lnTo>
                <a:lnTo>
                  <a:pt x="1152568" y="211081"/>
                </a:lnTo>
                <a:lnTo>
                  <a:pt x="1121127" y="179640"/>
                </a:lnTo>
                <a:lnTo>
                  <a:pt x="1087657" y="150342"/>
                </a:lnTo>
                <a:lnTo>
                  <a:pt x="1052269" y="123299"/>
                </a:lnTo>
                <a:lnTo>
                  <a:pt x="1015077" y="98624"/>
                </a:lnTo>
                <a:lnTo>
                  <a:pt x="976192" y="76429"/>
                </a:lnTo>
                <a:lnTo>
                  <a:pt x="935729" y="56828"/>
                </a:lnTo>
                <a:lnTo>
                  <a:pt x="893800" y="39934"/>
                </a:lnTo>
                <a:lnTo>
                  <a:pt x="850517" y="25858"/>
                </a:lnTo>
                <a:lnTo>
                  <a:pt x="805993" y="14714"/>
                </a:lnTo>
                <a:lnTo>
                  <a:pt x="760340" y="6614"/>
                </a:lnTo>
                <a:lnTo>
                  <a:pt x="713672" y="1672"/>
                </a:lnTo>
                <a:lnTo>
                  <a:pt x="666102" y="0"/>
                </a:lnTo>
                <a:close/>
              </a:path>
            </a:pathLst>
          </a:custGeom>
          <a:solidFill>
            <a:srgbClr val="EF4123"/>
          </a:solidFill>
        </p:spPr>
        <p:txBody>
          <a:bodyPr wrap="square" lIns="0" tIns="0" rIns="0" bIns="0" rtlCol="0"/>
          <a:lstStyle/>
          <a:p>
            <a:pPr algn="ctr"/>
            <a:endParaRPr 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7 500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руб. за 1 га</a:t>
            </a:r>
            <a:endParaRPr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object 14"/>
          <p:cNvSpPr/>
          <p:nvPr/>
        </p:nvSpPr>
        <p:spPr>
          <a:xfrm>
            <a:off x="7467600" y="4495800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666102" y="0"/>
                </a:moveTo>
                <a:lnTo>
                  <a:pt x="618531" y="1672"/>
                </a:lnTo>
                <a:lnTo>
                  <a:pt x="571863" y="6614"/>
                </a:lnTo>
                <a:lnTo>
                  <a:pt x="526211" y="14714"/>
                </a:lnTo>
                <a:lnTo>
                  <a:pt x="481687" y="25858"/>
                </a:lnTo>
                <a:lnTo>
                  <a:pt x="438404" y="39934"/>
                </a:lnTo>
                <a:lnTo>
                  <a:pt x="396474" y="56828"/>
                </a:lnTo>
                <a:lnTo>
                  <a:pt x="356011" y="76429"/>
                </a:lnTo>
                <a:lnTo>
                  <a:pt x="317127" y="98624"/>
                </a:lnTo>
                <a:lnTo>
                  <a:pt x="279935" y="123299"/>
                </a:lnTo>
                <a:lnTo>
                  <a:pt x="244547" y="150342"/>
                </a:lnTo>
                <a:lnTo>
                  <a:pt x="211076" y="179640"/>
                </a:lnTo>
                <a:lnTo>
                  <a:pt x="179636" y="211081"/>
                </a:lnTo>
                <a:lnTo>
                  <a:pt x="150338" y="244552"/>
                </a:lnTo>
                <a:lnTo>
                  <a:pt x="123295" y="279940"/>
                </a:lnTo>
                <a:lnTo>
                  <a:pt x="98621" y="317133"/>
                </a:lnTo>
                <a:lnTo>
                  <a:pt x="76427" y="356017"/>
                </a:lnTo>
                <a:lnTo>
                  <a:pt x="56826" y="396480"/>
                </a:lnTo>
                <a:lnTo>
                  <a:pt x="39932" y="438409"/>
                </a:lnTo>
                <a:lnTo>
                  <a:pt x="25857" y="481691"/>
                </a:lnTo>
                <a:lnTo>
                  <a:pt x="14713" y="526215"/>
                </a:lnTo>
                <a:lnTo>
                  <a:pt x="6614" y="571866"/>
                </a:lnTo>
                <a:lnTo>
                  <a:pt x="1672" y="618533"/>
                </a:lnTo>
                <a:lnTo>
                  <a:pt x="0" y="666102"/>
                </a:lnTo>
                <a:lnTo>
                  <a:pt x="1672" y="713672"/>
                </a:lnTo>
                <a:lnTo>
                  <a:pt x="6614" y="760340"/>
                </a:lnTo>
                <a:lnTo>
                  <a:pt x="14713" y="805993"/>
                </a:lnTo>
                <a:lnTo>
                  <a:pt x="25857" y="850517"/>
                </a:lnTo>
                <a:lnTo>
                  <a:pt x="39932" y="893800"/>
                </a:lnTo>
                <a:lnTo>
                  <a:pt x="56826" y="935729"/>
                </a:lnTo>
                <a:lnTo>
                  <a:pt x="76427" y="976192"/>
                </a:lnTo>
                <a:lnTo>
                  <a:pt x="98621" y="1015077"/>
                </a:lnTo>
                <a:lnTo>
                  <a:pt x="123295" y="1052269"/>
                </a:lnTo>
                <a:lnTo>
                  <a:pt x="150338" y="1087657"/>
                </a:lnTo>
                <a:lnTo>
                  <a:pt x="179636" y="1121127"/>
                </a:lnTo>
                <a:lnTo>
                  <a:pt x="211076" y="1152568"/>
                </a:lnTo>
                <a:lnTo>
                  <a:pt x="244547" y="1181866"/>
                </a:lnTo>
                <a:lnTo>
                  <a:pt x="279935" y="1208908"/>
                </a:lnTo>
                <a:lnTo>
                  <a:pt x="317127" y="1233583"/>
                </a:lnTo>
                <a:lnTo>
                  <a:pt x="356011" y="1255777"/>
                </a:lnTo>
                <a:lnTo>
                  <a:pt x="396474" y="1275377"/>
                </a:lnTo>
                <a:lnTo>
                  <a:pt x="438404" y="1292271"/>
                </a:lnTo>
                <a:lnTo>
                  <a:pt x="481687" y="1306347"/>
                </a:lnTo>
                <a:lnTo>
                  <a:pt x="526211" y="1317490"/>
                </a:lnTo>
                <a:lnTo>
                  <a:pt x="571863" y="1325589"/>
                </a:lnTo>
                <a:lnTo>
                  <a:pt x="618531" y="1330532"/>
                </a:lnTo>
                <a:lnTo>
                  <a:pt x="666102" y="1332204"/>
                </a:lnTo>
                <a:lnTo>
                  <a:pt x="713672" y="1330532"/>
                </a:lnTo>
                <a:lnTo>
                  <a:pt x="760340" y="1325589"/>
                </a:lnTo>
                <a:lnTo>
                  <a:pt x="805993" y="1317490"/>
                </a:lnTo>
                <a:lnTo>
                  <a:pt x="850517" y="1306347"/>
                </a:lnTo>
                <a:lnTo>
                  <a:pt x="893800" y="1292271"/>
                </a:lnTo>
                <a:lnTo>
                  <a:pt x="935729" y="1275377"/>
                </a:lnTo>
                <a:lnTo>
                  <a:pt x="976192" y="1255777"/>
                </a:lnTo>
                <a:lnTo>
                  <a:pt x="1015077" y="1233583"/>
                </a:lnTo>
                <a:lnTo>
                  <a:pt x="1052269" y="1208908"/>
                </a:lnTo>
                <a:lnTo>
                  <a:pt x="1087657" y="1181866"/>
                </a:lnTo>
                <a:lnTo>
                  <a:pt x="1121127" y="1152568"/>
                </a:lnTo>
                <a:lnTo>
                  <a:pt x="1152568" y="1121127"/>
                </a:lnTo>
                <a:lnTo>
                  <a:pt x="1181866" y="1087657"/>
                </a:lnTo>
                <a:lnTo>
                  <a:pt x="1208908" y="1052269"/>
                </a:lnTo>
                <a:lnTo>
                  <a:pt x="1233583" y="1015077"/>
                </a:lnTo>
                <a:lnTo>
                  <a:pt x="1255777" y="976192"/>
                </a:lnTo>
                <a:lnTo>
                  <a:pt x="1275377" y="935729"/>
                </a:lnTo>
                <a:lnTo>
                  <a:pt x="1292271" y="893800"/>
                </a:lnTo>
                <a:lnTo>
                  <a:pt x="1306347" y="850517"/>
                </a:lnTo>
                <a:lnTo>
                  <a:pt x="1317490" y="805993"/>
                </a:lnTo>
                <a:lnTo>
                  <a:pt x="1325589" y="760340"/>
                </a:lnTo>
                <a:lnTo>
                  <a:pt x="1330532" y="713672"/>
                </a:lnTo>
                <a:lnTo>
                  <a:pt x="1332204" y="666102"/>
                </a:lnTo>
                <a:lnTo>
                  <a:pt x="1330532" y="618533"/>
                </a:lnTo>
                <a:lnTo>
                  <a:pt x="1325589" y="571866"/>
                </a:lnTo>
                <a:lnTo>
                  <a:pt x="1317490" y="526215"/>
                </a:lnTo>
                <a:lnTo>
                  <a:pt x="1306347" y="481691"/>
                </a:lnTo>
                <a:lnTo>
                  <a:pt x="1292271" y="438409"/>
                </a:lnTo>
                <a:lnTo>
                  <a:pt x="1275377" y="396480"/>
                </a:lnTo>
                <a:lnTo>
                  <a:pt x="1255777" y="356017"/>
                </a:lnTo>
                <a:lnTo>
                  <a:pt x="1233583" y="317133"/>
                </a:lnTo>
                <a:lnTo>
                  <a:pt x="1208908" y="279940"/>
                </a:lnTo>
                <a:lnTo>
                  <a:pt x="1181866" y="244552"/>
                </a:lnTo>
                <a:lnTo>
                  <a:pt x="1152568" y="211081"/>
                </a:lnTo>
                <a:lnTo>
                  <a:pt x="1121127" y="179640"/>
                </a:lnTo>
                <a:lnTo>
                  <a:pt x="1087657" y="150342"/>
                </a:lnTo>
                <a:lnTo>
                  <a:pt x="1052269" y="123299"/>
                </a:lnTo>
                <a:lnTo>
                  <a:pt x="1015077" y="98624"/>
                </a:lnTo>
                <a:lnTo>
                  <a:pt x="976192" y="76429"/>
                </a:lnTo>
                <a:lnTo>
                  <a:pt x="935729" y="56828"/>
                </a:lnTo>
                <a:lnTo>
                  <a:pt x="893800" y="39934"/>
                </a:lnTo>
                <a:lnTo>
                  <a:pt x="850517" y="25858"/>
                </a:lnTo>
                <a:lnTo>
                  <a:pt x="805993" y="14714"/>
                </a:lnTo>
                <a:lnTo>
                  <a:pt x="760340" y="6614"/>
                </a:lnTo>
                <a:lnTo>
                  <a:pt x="713672" y="1672"/>
                </a:lnTo>
                <a:lnTo>
                  <a:pt x="666102" y="0"/>
                </a:lnTo>
                <a:close/>
              </a:path>
            </a:pathLst>
          </a:custGeom>
          <a:solidFill>
            <a:srgbClr val="EF4123"/>
          </a:solidFill>
        </p:spPr>
        <p:txBody>
          <a:bodyPr wrap="square" lIns="0" tIns="0" rIns="0" bIns="0" rtlCol="0"/>
          <a:lstStyle/>
          <a:p>
            <a:pPr algn="ctr"/>
            <a:endParaRPr lang="ru-RU" dirty="0" smtClean="0"/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 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Рублей / кВт*ч</a:t>
            </a:r>
            <a:endParaRPr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object 14"/>
          <p:cNvSpPr/>
          <p:nvPr/>
        </p:nvSpPr>
        <p:spPr>
          <a:xfrm>
            <a:off x="2020570" y="4572000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666102" y="0"/>
                </a:moveTo>
                <a:lnTo>
                  <a:pt x="618531" y="1672"/>
                </a:lnTo>
                <a:lnTo>
                  <a:pt x="571863" y="6614"/>
                </a:lnTo>
                <a:lnTo>
                  <a:pt x="526211" y="14714"/>
                </a:lnTo>
                <a:lnTo>
                  <a:pt x="481687" y="25858"/>
                </a:lnTo>
                <a:lnTo>
                  <a:pt x="438404" y="39934"/>
                </a:lnTo>
                <a:lnTo>
                  <a:pt x="396474" y="56828"/>
                </a:lnTo>
                <a:lnTo>
                  <a:pt x="356011" y="76429"/>
                </a:lnTo>
                <a:lnTo>
                  <a:pt x="317127" y="98624"/>
                </a:lnTo>
                <a:lnTo>
                  <a:pt x="279935" y="123299"/>
                </a:lnTo>
                <a:lnTo>
                  <a:pt x="244547" y="150342"/>
                </a:lnTo>
                <a:lnTo>
                  <a:pt x="211076" y="179640"/>
                </a:lnTo>
                <a:lnTo>
                  <a:pt x="179636" y="211081"/>
                </a:lnTo>
                <a:lnTo>
                  <a:pt x="150338" y="244552"/>
                </a:lnTo>
                <a:lnTo>
                  <a:pt x="123295" y="279940"/>
                </a:lnTo>
                <a:lnTo>
                  <a:pt x="98621" y="317133"/>
                </a:lnTo>
                <a:lnTo>
                  <a:pt x="76427" y="356017"/>
                </a:lnTo>
                <a:lnTo>
                  <a:pt x="56826" y="396480"/>
                </a:lnTo>
                <a:lnTo>
                  <a:pt x="39932" y="438409"/>
                </a:lnTo>
                <a:lnTo>
                  <a:pt x="25857" y="481691"/>
                </a:lnTo>
                <a:lnTo>
                  <a:pt x="14713" y="526215"/>
                </a:lnTo>
                <a:lnTo>
                  <a:pt x="6614" y="571866"/>
                </a:lnTo>
                <a:lnTo>
                  <a:pt x="1672" y="618533"/>
                </a:lnTo>
                <a:lnTo>
                  <a:pt x="0" y="666102"/>
                </a:lnTo>
                <a:lnTo>
                  <a:pt x="1672" y="713672"/>
                </a:lnTo>
                <a:lnTo>
                  <a:pt x="6614" y="760340"/>
                </a:lnTo>
                <a:lnTo>
                  <a:pt x="14713" y="805993"/>
                </a:lnTo>
                <a:lnTo>
                  <a:pt x="25857" y="850517"/>
                </a:lnTo>
                <a:lnTo>
                  <a:pt x="39932" y="893800"/>
                </a:lnTo>
                <a:lnTo>
                  <a:pt x="56826" y="935729"/>
                </a:lnTo>
                <a:lnTo>
                  <a:pt x="76427" y="976192"/>
                </a:lnTo>
                <a:lnTo>
                  <a:pt x="98621" y="1015077"/>
                </a:lnTo>
                <a:lnTo>
                  <a:pt x="123295" y="1052269"/>
                </a:lnTo>
                <a:lnTo>
                  <a:pt x="150338" y="1087657"/>
                </a:lnTo>
                <a:lnTo>
                  <a:pt x="179636" y="1121127"/>
                </a:lnTo>
                <a:lnTo>
                  <a:pt x="211076" y="1152568"/>
                </a:lnTo>
                <a:lnTo>
                  <a:pt x="244547" y="1181866"/>
                </a:lnTo>
                <a:lnTo>
                  <a:pt x="279935" y="1208908"/>
                </a:lnTo>
                <a:lnTo>
                  <a:pt x="317127" y="1233583"/>
                </a:lnTo>
                <a:lnTo>
                  <a:pt x="356011" y="1255777"/>
                </a:lnTo>
                <a:lnTo>
                  <a:pt x="396474" y="1275377"/>
                </a:lnTo>
                <a:lnTo>
                  <a:pt x="438404" y="1292271"/>
                </a:lnTo>
                <a:lnTo>
                  <a:pt x="481687" y="1306347"/>
                </a:lnTo>
                <a:lnTo>
                  <a:pt x="526211" y="1317490"/>
                </a:lnTo>
                <a:lnTo>
                  <a:pt x="571863" y="1325589"/>
                </a:lnTo>
                <a:lnTo>
                  <a:pt x="618531" y="1330532"/>
                </a:lnTo>
                <a:lnTo>
                  <a:pt x="666102" y="1332204"/>
                </a:lnTo>
                <a:lnTo>
                  <a:pt x="713672" y="1330532"/>
                </a:lnTo>
                <a:lnTo>
                  <a:pt x="760340" y="1325589"/>
                </a:lnTo>
                <a:lnTo>
                  <a:pt x="805993" y="1317490"/>
                </a:lnTo>
                <a:lnTo>
                  <a:pt x="850517" y="1306347"/>
                </a:lnTo>
                <a:lnTo>
                  <a:pt x="893800" y="1292271"/>
                </a:lnTo>
                <a:lnTo>
                  <a:pt x="935729" y="1275377"/>
                </a:lnTo>
                <a:lnTo>
                  <a:pt x="976192" y="1255777"/>
                </a:lnTo>
                <a:lnTo>
                  <a:pt x="1015077" y="1233583"/>
                </a:lnTo>
                <a:lnTo>
                  <a:pt x="1052269" y="1208908"/>
                </a:lnTo>
                <a:lnTo>
                  <a:pt x="1087657" y="1181866"/>
                </a:lnTo>
                <a:lnTo>
                  <a:pt x="1121127" y="1152568"/>
                </a:lnTo>
                <a:lnTo>
                  <a:pt x="1152568" y="1121127"/>
                </a:lnTo>
                <a:lnTo>
                  <a:pt x="1181866" y="1087657"/>
                </a:lnTo>
                <a:lnTo>
                  <a:pt x="1208908" y="1052269"/>
                </a:lnTo>
                <a:lnTo>
                  <a:pt x="1233583" y="1015077"/>
                </a:lnTo>
                <a:lnTo>
                  <a:pt x="1255777" y="976192"/>
                </a:lnTo>
                <a:lnTo>
                  <a:pt x="1275377" y="935729"/>
                </a:lnTo>
                <a:lnTo>
                  <a:pt x="1292271" y="893800"/>
                </a:lnTo>
                <a:lnTo>
                  <a:pt x="1306347" y="850517"/>
                </a:lnTo>
                <a:lnTo>
                  <a:pt x="1317490" y="805993"/>
                </a:lnTo>
                <a:lnTo>
                  <a:pt x="1325589" y="760340"/>
                </a:lnTo>
                <a:lnTo>
                  <a:pt x="1330532" y="713672"/>
                </a:lnTo>
                <a:lnTo>
                  <a:pt x="1332204" y="666102"/>
                </a:lnTo>
                <a:lnTo>
                  <a:pt x="1330532" y="618533"/>
                </a:lnTo>
                <a:lnTo>
                  <a:pt x="1325589" y="571866"/>
                </a:lnTo>
                <a:lnTo>
                  <a:pt x="1317490" y="526215"/>
                </a:lnTo>
                <a:lnTo>
                  <a:pt x="1306347" y="481691"/>
                </a:lnTo>
                <a:lnTo>
                  <a:pt x="1292271" y="438409"/>
                </a:lnTo>
                <a:lnTo>
                  <a:pt x="1275377" y="396480"/>
                </a:lnTo>
                <a:lnTo>
                  <a:pt x="1255777" y="356017"/>
                </a:lnTo>
                <a:lnTo>
                  <a:pt x="1233583" y="317133"/>
                </a:lnTo>
                <a:lnTo>
                  <a:pt x="1208908" y="279940"/>
                </a:lnTo>
                <a:lnTo>
                  <a:pt x="1181866" y="244552"/>
                </a:lnTo>
                <a:lnTo>
                  <a:pt x="1152568" y="211081"/>
                </a:lnTo>
                <a:lnTo>
                  <a:pt x="1121127" y="179640"/>
                </a:lnTo>
                <a:lnTo>
                  <a:pt x="1087657" y="150342"/>
                </a:lnTo>
                <a:lnTo>
                  <a:pt x="1052269" y="123299"/>
                </a:lnTo>
                <a:lnTo>
                  <a:pt x="1015077" y="98624"/>
                </a:lnTo>
                <a:lnTo>
                  <a:pt x="976192" y="76429"/>
                </a:lnTo>
                <a:lnTo>
                  <a:pt x="935729" y="56828"/>
                </a:lnTo>
                <a:lnTo>
                  <a:pt x="893800" y="39934"/>
                </a:lnTo>
                <a:lnTo>
                  <a:pt x="850517" y="25858"/>
                </a:lnTo>
                <a:lnTo>
                  <a:pt x="805993" y="14714"/>
                </a:lnTo>
                <a:lnTo>
                  <a:pt x="760340" y="6614"/>
                </a:lnTo>
                <a:lnTo>
                  <a:pt x="713672" y="1672"/>
                </a:lnTo>
                <a:lnTo>
                  <a:pt x="666102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pPr algn="ctr"/>
            <a:endParaRPr lang="ru-RU" dirty="0" smtClean="0"/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397,4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км</a:t>
            </a:r>
            <a:endParaRPr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object 22"/>
          <p:cNvSpPr txBox="1"/>
          <p:nvPr/>
        </p:nvSpPr>
        <p:spPr>
          <a:xfrm>
            <a:off x="1752600" y="5943600"/>
            <a:ext cx="182880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spc="25" dirty="0" smtClean="0">
                <a:latin typeface="Arial" pitchFamily="34" charset="0"/>
                <a:cs typeface="Arial" pitchFamily="34" charset="0"/>
              </a:rPr>
              <a:t>Транспортная сеть (протяженность автомобильных дорог)</a:t>
            </a:r>
            <a:endParaRPr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533400"/>
            <a:ext cx="7613650" cy="394970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533400"/>
            <a:ext cx="74676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spc="-70" dirty="0" smtClean="0">
                <a:solidFill>
                  <a:srgbClr val="FFFFFF"/>
                </a:solidFill>
              </a:rPr>
              <a:t>Проекты, требующие финансирования</a:t>
            </a:r>
            <a:endParaRPr sz="25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572264" y="2786058"/>
            <a:ext cx="2071702" cy="35719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 «Модернизация оборудования по  переработке льна-долгунца в </a:t>
            </a:r>
            <a:r>
              <a:rPr lang="ru-RU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КФХ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«Юрлагин Г.А.». </a:t>
            </a:r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Требуется вложение инвестиций в размере 10 млн.руб.</a:t>
            </a:r>
          </a:p>
        </p:txBody>
      </p:sp>
      <p:pic>
        <p:nvPicPr>
          <p:cNvPr id="31754" name="Picture 10" descr="http://investomsk.ru/cache/images/uploads/170x170_fit_4d9f7cd373bee4512265b03fb54a9d2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071546"/>
            <a:ext cx="2000264" cy="150019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571472" y="2857496"/>
            <a:ext cx="2000264" cy="35719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 «Развитие переработки молока»  </a:t>
            </a:r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 предусматривает расширение ассортимента выпускаемой продукции (сметана, творог,  кефир)  </a:t>
            </a:r>
          </a:p>
          <a:p>
            <a:pPr algn="just"/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Проектная мощность производства в смену: кефир - 150 л; творога – 50 кг., сметаны – 80 л. Необходимо приобретение оборудования для переработки и хранения молока, требуемый объем инвестиций – 1,2 млн.руб.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571868" y="2786058"/>
            <a:ext cx="2071702" cy="35719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 «Развитие переработки мяса». </a:t>
            </a:r>
          </a:p>
          <a:p>
            <a:pPr algn="just"/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 предусматривает расширение ассортимента выпускаемой продукции (колбасные изделия, копченые деликатесы, мясные полуфабрикаты). Проектная мощность производства в смену 50 кг мясной продукции.  На приобретение оборудования требуется вложение инвестиций  в размере 5,0 млн.руб.</a:t>
            </a:r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9" y="1071546"/>
            <a:ext cx="2071702" cy="146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1071546"/>
            <a:ext cx="2000264" cy="142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533400"/>
            <a:ext cx="7613650" cy="394970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533400"/>
            <a:ext cx="74676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spc="-70" dirty="0" smtClean="0">
                <a:solidFill>
                  <a:srgbClr val="FFFFFF"/>
                </a:solidFill>
              </a:rPr>
              <a:t>Проекты, требующие финансирования</a:t>
            </a:r>
            <a:endParaRPr sz="25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0034" y="2786058"/>
            <a:ext cx="2214578" cy="35004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 «Развитие птицеводства». </a:t>
            </a:r>
          </a:p>
          <a:p>
            <a:pPr algn="just"/>
            <a:endParaRPr lang="ru-RU" sz="1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 предусматривает создание хозяйства по содержанию птицы мясного направления. Проектная стоимость проекта 3,35 млн. руб. </a:t>
            </a:r>
          </a:p>
        </p:txBody>
      </p:sp>
      <p:pic>
        <p:nvPicPr>
          <p:cNvPr id="11266" name="Picture 2" descr="https://pravdapfo.ru/sites/default/files/19-9_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71546"/>
            <a:ext cx="2214578" cy="150019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571868" y="2786058"/>
            <a:ext cx="2143140" cy="35004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 «Развитие картофелеводства». 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КФХ</a:t>
            </a: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Анисимов Денис </a:t>
            </a: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Николаевич» </a:t>
            </a:r>
          </a:p>
          <a:p>
            <a:pPr algn="just"/>
            <a:endParaRPr lang="ru-RU" sz="1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 предусматривает  расширение производства картофеля ежегодно в объеме не менее 800 тонн, а также строительство склада для хранения картофеля не менее 900 тонн.   Проектная стоимость не менее 25 млн. руб. </a:t>
            </a:r>
            <a:endParaRPr lang="ru-RU" sz="11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Учет урожая перспективных гибридов картофеля в опытных питомниках на экспериментальном поле Института агробиотехнологий ФИЦ Коми НЦ УрО РАН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071546"/>
            <a:ext cx="2143140" cy="1500198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6643702" y="2786058"/>
            <a:ext cx="2143140" cy="35004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 «Создание молочной товарной фермы».  </a:t>
            </a:r>
            <a:r>
              <a:rPr lang="ru-RU" sz="105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КФХ</a:t>
            </a:r>
            <a:r>
              <a:rPr lang="ru-RU" sz="10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«Урожайный край». </a:t>
            </a:r>
          </a:p>
          <a:p>
            <a:pPr algn="just"/>
            <a:endParaRPr lang="ru-RU" sz="1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 предусматривает приобретение </a:t>
            </a:r>
            <a:r>
              <a:rPr lang="ru-RU" sz="11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КРС</a:t>
            </a:r>
            <a:r>
              <a:rPr lang="ru-RU" sz="1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молочного (</a:t>
            </a:r>
            <a:r>
              <a:rPr lang="ru-RU" sz="11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мясо-молочного</a:t>
            </a:r>
            <a:r>
              <a:rPr lang="ru-RU" sz="1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направления продуктивности, сельскохозяйственной техники и оборудования. Проектная стоимость не менее 33,4 млн. руб. </a:t>
            </a:r>
            <a:endParaRPr lang="ru-RU" sz="11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1000108"/>
            <a:ext cx="2128624" cy="1563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533400"/>
            <a:ext cx="7613650" cy="394970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533400"/>
            <a:ext cx="74676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spc="-70" dirty="0" smtClean="0">
                <a:solidFill>
                  <a:srgbClr val="FFFFFF"/>
                </a:solidFill>
              </a:rPr>
              <a:t>Проекты, требующие финансирования</a:t>
            </a:r>
            <a:endParaRPr sz="25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00034" y="2714620"/>
            <a:ext cx="1357322" cy="328614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050" dirty="0" smtClean="0"/>
          </a:p>
          <a:p>
            <a:pPr lvl="0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Реконструкция водопроводных сетей и установка очистных сооружений  </a:t>
            </a:r>
          </a:p>
          <a:p>
            <a:pPr lvl="0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с. Знаменское.</a:t>
            </a:r>
          </a:p>
          <a:p>
            <a:pPr lvl="0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Требуется вложение инвестиций в размере 1,5 млрд.руб.</a:t>
            </a:r>
          </a:p>
          <a:p>
            <a:r>
              <a:rPr lang="ru-RU" sz="1050" dirty="0" smtClean="0"/>
              <a:t> </a:t>
            </a:r>
          </a:p>
          <a:p>
            <a:endParaRPr lang="ru-RU" sz="105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214546" y="2714620"/>
            <a:ext cx="1357322" cy="328614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Установка станций водоочистки в населенных пунктах Знаменского района </a:t>
            </a:r>
          </a:p>
          <a:p>
            <a:pPr lvl="0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Требуется вложение инвестиций в размере 90,0 млн.руб.</a:t>
            </a:r>
          </a:p>
          <a:p>
            <a:endParaRPr lang="ru-RU" sz="1100" dirty="0" smtClean="0"/>
          </a:p>
          <a:p>
            <a:endParaRPr lang="ru-RU" sz="11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15008" y="2714620"/>
            <a:ext cx="1357322" cy="328614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Капитальный ремонт  котельной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с. </a:t>
            </a:r>
            <a:r>
              <a:rPr lang="ru-RU" sz="1200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Качуково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Требуется вложение инвестиций в размере 1,0 млн.руб.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5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500958" y="2714620"/>
            <a:ext cx="1357322" cy="328614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Капитальный ремонт  котельной  </a:t>
            </a:r>
          </a:p>
          <a:p>
            <a:pPr lvl="0"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с.Новоягодное.</a:t>
            </a:r>
          </a:p>
          <a:p>
            <a:pPr lvl="0" algn="just"/>
            <a:endParaRPr lang="ru-RU" sz="105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Требуется вложение инвестиций в размере 1,2 млн.руб.</a:t>
            </a:r>
          </a:p>
          <a:p>
            <a:pPr lvl="0" algn="just"/>
            <a:endParaRPr lang="ru-RU" sz="105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105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105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1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00496" y="2714620"/>
            <a:ext cx="1357322" cy="328614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Капитальный ремонт  котельной с.Шухово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05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Требуется вложение инвестиций в размере 2,0 млн.руб.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05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05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05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05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05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05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4" name="AutoShape 2" descr="Бесплатное фото Крупным планом проточной водо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Бесплатное фото Крупным планом проточной водо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0" name="Picture 2" descr="https://avatars.mds.yandex.net/i?id=0e0bdbd6fbdb29fcc3f10f90ed12c652d66c151e-10637439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142984"/>
            <a:ext cx="3143272" cy="1428760"/>
          </a:xfrm>
          <a:prstGeom prst="rect">
            <a:avLst/>
          </a:prstGeom>
          <a:noFill/>
        </p:spPr>
      </p:pic>
      <p:pic>
        <p:nvPicPr>
          <p:cNvPr id="22532" name="Picture 4" descr="https://avatars.mds.yandex.net/i?id=a27250c9f940bfa1ad3ec2e7c33fb20b67af773d-10929043-images-thumbs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1142984"/>
            <a:ext cx="2786083" cy="1428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533400"/>
            <a:ext cx="7613650" cy="394970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533400"/>
            <a:ext cx="74676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spc="-70" dirty="0" smtClean="0">
                <a:solidFill>
                  <a:srgbClr val="FFFFFF"/>
                </a:solidFill>
              </a:rPr>
              <a:t>Проекты, требующие финансирования</a:t>
            </a:r>
            <a:endParaRPr sz="25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429256" y="3714752"/>
            <a:ext cx="2643206" cy="228601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Строительство многоквартирного дома для медицинских работников (специализированный жилищный фонд).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Требуемый объём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финансирования проекта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130,0 млн.руб.</a:t>
            </a:r>
            <a:endParaRPr lang="ru-RU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05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57290" y="3714752"/>
            <a:ext cx="2500330" cy="221457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Капитальный ремонт БОУ "Знаменская средняя школа".</a:t>
            </a:r>
          </a:p>
          <a:p>
            <a:pPr algn="ctr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Требуемый объём 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финансирования проекта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72,8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млн.руб.</a:t>
            </a:r>
            <a:endParaRPr lang="ru-RU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1142984"/>
            <a:ext cx="264320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USer\Desktop\мои документы\ПЕРЕПИСКА С МИНЭК В 2022 году\Инвестпаспорт по состоянию на 01.01.22 г\ИНВЕСТПАСПОРТ декабрь 22 года\IMG-20230526-WA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214422"/>
            <a:ext cx="2500330" cy="2214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5616624" cy="429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533400"/>
            <a:ext cx="74676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spc="-70" dirty="0" err="1" smtClean="0">
                <a:solidFill>
                  <a:srgbClr val="FFFFFF"/>
                </a:solidFill>
              </a:rPr>
              <a:t>ания</a:t>
            </a:r>
            <a:endParaRPr sz="2500" dirty="0"/>
          </a:p>
        </p:txBody>
      </p:sp>
      <p:sp>
        <p:nvSpPr>
          <p:cNvPr id="21" name="object 2"/>
          <p:cNvSpPr/>
          <p:nvPr/>
        </p:nvSpPr>
        <p:spPr>
          <a:xfrm>
            <a:off x="228600" y="533400"/>
            <a:ext cx="7613650" cy="394970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4"/>
          <p:cNvSpPr txBox="1">
            <a:spLocks/>
          </p:cNvSpPr>
          <p:nvPr/>
        </p:nvSpPr>
        <p:spPr>
          <a:xfrm>
            <a:off x="381000" y="533400"/>
            <a:ext cx="8405842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0" cap="none" spc="-7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Земельные участки для реализации проектов</a:t>
            </a:r>
            <a:endParaRPr kumimoji="0" lang="ru-RU" sz="2500" b="1" i="0" u="none" strike="noStrike" kern="0" cap="none" spc="0" normalizeH="0" baseline="0" noProof="0" dirty="0">
              <a:ln>
                <a:noFill/>
              </a:ln>
              <a:solidFill>
                <a:srgbClr val="EF4123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6072198" y="1075347"/>
          <a:ext cx="2786082" cy="5165241"/>
        </p:xfrm>
        <a:graphic>
          <a:graphicData uri="http://schemas.openxmlformats.org/drawingml/2006/table">
            <a:tbl>
              <a:tblPr/>
              <a:tblGrid>
                <a:gridCol w="1428760"/>
                <a:gridCol w="1357322"/>
              </a:tblGrid>
              <a:tr h="6865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Кадастровый  номер </a:t>
                      </a: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55:05:010500</a:t>
                      </a:r>
                      <a:endParaRPr lang="en-US" sz="1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9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Площадь в квадратных метрах</a:t>
                      </a: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10000</a:t>
                      </a:r>
                      <a:endParaRPr lang="en-US" sz="1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62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Собственник участка</a:t>
                      </a: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Государственная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собственность не разграничена</a:t>
                      </a:r>
                      <a:endParaRPr lang="en-US" sz="1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65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Категория земель. Вид разрешенного использования</a:t>
                      </a: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Земли сельхозназначения</a:t>
                      </a:r>
                      <a:endParaRPr lang="en-US" sz="1000" baseline="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000" baseline="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62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Разрешенное использование</a:t>
                      </a: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Для производственных целей</a:t>
                      </a:r>
                      <a:endParaRPr lang="en-US" sz="1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9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Объекты недвижимости, находящиеся на участке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отсутствуют</a:t>
                      </a:r>
                      <a:endParaRPr lang="en-US" sz="10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62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Наличие инфраструктуры на участке: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отсутствует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Обременение</a:t>
                      </a:r>
                      <a:r>
                        <a:rPr lang="ru-RU" sz="10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участка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отсутствует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9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Способ передачи участка для бизнеса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аренда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65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Контактная </a:t>
                      </a: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информация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Тел. 8 (38179)21428, 22425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адрес </a:t>
                      </a:r>
                      <a:r>
                        <a:rPr lang="ru-RU" sz="100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эл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. почты: </a:t>
                      </a:r>
                      <a:r>
                        <a:rPr lang="en-US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ekonom_znam@mail.ru</a:t>
                      </a:r>
                      <a:endParaRPr lang="ru-RU" sz="1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214282" y="5572140"/>
            <a:ext cx="571504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latin typeface="Times New Roman"/>
                <a:ea typeface="Calibri"/>
                <a:cs typeface="Times New Roman"/>
              </a:rPr>
              <a:t>Инвестиционная площадка «Завод по переработке льна в </a:t>
            </a:r>
            <a:r>
              <a:rPr lang="ru-RU" sz="1000" dirty="0" err="1" smtClean="0">
                <a:latin typeface="Times New Roman"/>
                <a:ea typeface="Calibri"/>
                <a:cs typeface="Times New Roman"/>
              </a:rPr>
              <a:t>д.Копейкино</a:t>
            </a:r>
            <a:r>
              <a:rPr lang="ru-RU" sz="1000" dirty="0" smtClean="0">
                <a:latin typeface="Times New Roman"/>
                <a:ea typeface="Calibri"/>
                <a:cs typeface="Times New Roman"/>
              </a:rPr>
              <a:t>»</a:t>
            </a:r>
          </a:p>
          <a:p>
            <a:pPr algn="ctr"/>
            <a:r>
              <a:rPr lang="ru-RU" sz="1000" dirty="0" smtClean="0">
                <a:latin typeface="Times New Roman"/>
                <a:ea typeface="Calibri"/>
                <a:cs typeface="Times New Roman"/>
              </a:rPr>
              <a:t>Омская область, Знаменский район, Бутаковское сельское поселение, </a:t>
            </a:r>
            <a:r>
              <a:rPr lang="ru-RU" sz="1000" dirty="0" err="1" smtClean="0">
                <a:latin typeface="Times New Roman"/>
                <a:ea typeface="Calibri"/>
                <a:cs typeface="Times New Roman"/>
              </a:rPr>
              <a:t>д.Копейкино</a:t>
            </a:r>
            <a:r>
              <a:rPr lang="ru-RU" sz="1000" dirty="0" smtClean="0">
                <a:latin typeface="Times New Roman"/>
                <a:ea typeface="Calibri"/>
                <a:cs typeface="Times New Roman"/>
              </a:rPr>
              <a:t> </a:t>
            </a:r>
          </a:p>
          <a:p>
            <a:pPr algn="ctr"/>
            <a:r>
              <a:rPr lang="ru-RU" sz="1000" dirty="0" smtClean="0">
                <a:latin typeface="Times New Roman"/>
                <a:ea typeface="Calibri"/>
                <a:cs typeface="Times New Roman"/>
              </a:rPr>
              <a:t>Производственная зона. Площадка расположена от р.ц.Знаменское в 27 км.,</a:t>
            </a:r>
          </a:p>
          <a:p>
            <a:pPr algn="ctr"/>
            <a:r>
              <a:rPr lang="ru-RU" sz="1050" dirty="0" smtClean="0">
                <a:latin typeface="Times New Roman"/>
                <a:ea typeface="Calibri"/>
                <a:cs typeface="Times New Roman"/>
              </a:rPr>
              <a:t>на запад от границ населенного пункта </a:t>
            </a:r>
            <a:r>
              <a:rPr lang="ru-RU" sz="1050" dirty="0" err="1" smtClean="0">
                <a:latin typeface="Times New Roman"/>
                <a:ea typeface="Calibri"/>
                <a:cs typeface="Times New Roman"/>
              </a:rPr>
              <a:t>Копейкино</a:t>
            </a:r>
            <a:r>
              <a:rPr lang="ru-RU" sz="1050" dirty="0" smtClean="0">
                <a:latin typeface="Times New Roman"/>
                <a:ea typeface="Calibri"/>
                <a:cs typeface="Times New Roman"/>
              </a:rPr>
              <a:t> в 370 метрах. </a:t>
            </a:r>
            <a:endParaRPr lang="ru-RU" sz="1050" dirty="0"/>
          </a:p>
        </p:txBody>
      </p:sp>
      <p:sp>
        <p:nvSpPr>
          <p:cNvPr id="9" name="Прямоугольник 8"/>
          <p:cNvSpPr/>
          <p:nvPr/>
        </p:nvSpPr>
        <p:spPr>
          <a:xfrm rot="19314093">
            <a:off x="2602268" y="2789123"/>
            <a:ext cx="821010" cy="60348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339752" y="3429000"/>
            <a:ext cx="864096" cy="180020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3203848" y="4725144"/>
            <a:ext cx="2016224" cy="50405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20739900">
            <a:off x="3615957" y="4588581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370 м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4211960" y="1052736"/>
            <a:ext cx="1224136" cy="424847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V="1">
            <a:off x="2339752" y="3212976"/>
            <a:ext cx="216024" cy="216024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83968" y="1052736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FF00"/>
                </a:solidFill>
              </a:rPr>
              <a:t>Граница населённого пункта</a:t>
            </a:r>
            <a:endParaRPr lang="ru-RU" sz="1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533400"/>
            <a:ext cx="74676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spc="-70" dirty="0" err="1" smtClean="0">
                <a:solidFill>
                  <a:srgbClr val="FFFFFF"/>
                </a:solidFill>
              </a:rPr>
              <a:t>ания</a:t>
            </a:r>
            <a:endParaRPr sz="2500" dirty="0"/>
          </a:p>
        </p:txBody>
      </p:sp>
      <p:sp>
        <p:nvSpPr>
          <p:cNvPr id="22" name="object 4"/>
          <p:cNvSpPr txBox="1">
            <a:spLocks/>
          </p:cNvSpPr>
          <p:nvPr/>
        </p:nvSpPr>
        <p:spPr>
          <a:xfrm>
            <a:off x="381000" y="533400"/>
            <a:ext cx="8405842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0" cap="none" spc="-7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Земельные участки для реализации проектов</a:t>
            </a:r>
            <a:endParaRPr kumimoji="0" lang="ru-RU" sz="2500" b="1" i="0" u="none" strike="noStrike" kern="0" cap="none" spc="0" normalizeH="0" baseline="0" noProof="0" dirty="0">
              <a:ln>
                <a:noFill/>
              </a:ln>
              <a:solidFill>
                <a:srgbClr val="EF4123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5000636"/>
            <a:ext cx="557216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latin typeface="Times New Roman"/>
                <a:ea typeface="Calibri"/>
                <a:cs typeface="Times New Roman"/>
              </a:rPr>
              <a:t>Инвестиционная площадка «База отдыха в д. Богочаново»</a:t>
            </a:r>
          </a:p>
          <a:p>
            <a:pPr algn="ctr"/>
            <a:r>
              <a:rPr lang="ru-RU" sz="1100" dirty="0" smtClean="0">
                <a:latin typeface="Times New Roman"/>
                <a:ea typeface="Calibri"/>
                <a:cs typeface="Times New Roman"/>
              </a:rPr>
              <a:t>Омская область, Знаменский район, Семеновское сельское поселение, д.Богочаново, западная часть кадастрового квартала 55:05:050007 (До </a:t>
            </a:r>
            <a:r>
              <a:rPr lang="ru-RU" sz="1100" dirty="0" err="1" smtClean="0">
                <a:latin typeface="Times New Roman"/>
                <a:ea typeface="Calibri"/>
                <a:cs typeface="Times New Roman"/>
              </a:rPr>
              <a:t>оз.Ныр</a:t>
            </a:r>
            <a:r>
              <a:rPr lang="ru-RU" sz="1100" dirty="0" smtClean="0">
                <a:latin typeface="Times New Roman"/>
                <a:ea typeface="Calibri"/>
                <a:cs typeface="Times New Roman"/>
              </a:rPr>
              <a:t> расстояние 800 м. по направлению на восток).  </a:t>
            </a:r>
          </a:p>
          <a:p>
            <a:endParaRPr lang="ru-RU" sz="1100" dirty="0"/>
          </a:p>
        </p:txBody>
      </p:sp>
      <p:sp>
        <p:nvSpPr>
          <p:cNvPr id="12" name="object 2"/>
          <p:cNvSpPr/>
          <p:nvPr/>
        </p:nvSpPr>
        <p:spPr>
          <a:xfrm>
            <a:off x="228600" y="533400"/>
            <a:ext cx="7613650" cy="394970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pPr marL="12700" lvl="0">
              <a:spcBef>
                <a:spcPts val="100"/>
              </a:spcBef>
              <a:defRPr/>
            </a:pPr>
            <a:r>
              <a:rPr lang="ru-RU" sz="2500" b="1" kern="0" spc="-70" dirty="0" smtClean="0">
                <a:solidFill>
                  <a:srgbClr val="FFFFFF"/>
                </a:solidFill>
                <a:latin typeface="Arial"/>
                <a:cs typeface="Arial"/>
              </a:rPr>
              <a:t>Земельные участки для реализации проектов</a:t>
            </a:r>
            <a:endParaRPr lang="ru-RU" sz="2500" b="1" kern="0" dirty="0">
              <a:solidFill>
                <a:srgbClr val="EF4123"/>
              </a:solidFill>
              <a:latin typeface="Arial"/>
              <a:cs typeface="Arial"/>
            </a:endParaRP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08509"/>
            <a:ext cx="5629380" cy="3716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755576" y="3356992"/>
            <a:ext cx="2304256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3059832" y="2348880"/>
            <a:ext cx="0" cy="1008112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755576" y="2348880"/>
            <a:ext cx="576064" cy="1008112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1331640" y="2348880"/>
            <a:ext cx="1728192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Таблица 33"/>
          <p:cNvGraphicFramePr>
            <a:graphicFrameLocks noGrp="1"/>
          </p:cNvGraphicFramePr>
          <p:nvPr/>
        </p:nvGraphicFramePr>
        <p:xfrm>
          <a:off x="5868143" y="1143000"/>
          <a:ext cx="2894855" cy="5286396"/>
        </p:xfrm>
        <a:graphic>
          <a:graphicData uri="http://schemas.openxmlformats.org/drawingml/2006/table">
            <a:tbl>
              <a:tblPr/>
              <a:tblGrid>
                <a:gridCol w="1512168"/>
                <a:gridCol w="1382687"/>
              </a:tblGrid>
              <a:tr h="6973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Кадастровый номер земельного участка (Кадастровый квартал) </a:t>
                      </a: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55:05:050007</a:t>
                      </a:r>
                      <a:endParaRPr lang="en-US" sz="1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5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Площадь в квадратных метрах</a:t>
                      </a: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smtClean="0">
                          <a:latin typeface="Times New Roman"/>
                          <a:ea typeface="Calibri"/>
                          <a:cs typeface="Times New Roman"/>
                        </a:rPr>
                        <a:t>215000</a:t>
                      </a:r>
                      <a:endParaRPr lang="en-US" sz="1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2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Собственник участка</a:t>
                      </a: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Государственная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собственность не разграничена</a:t>
                      </a:r>
                      <a:endParaRPr lang="en-US" sz="1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29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Категория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земель</a:t>
                      </a: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Земли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с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ельскохозяйственного назначения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5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Вид разрешенного использования</a:t>
                      </a: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Отдых (рекреация)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29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Объекты недвижимости, находящиеся на участке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отсутствуют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29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Наличие инфраструктуры на участке: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отсутствуют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5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Обременение</a:t>
                      </a:r>
                      <a:r>
                        <a:rPr lang="ru-RU" sz="10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участка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отсутствуют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5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Способ передачи участка для бизнеса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аренда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77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Контактная </a:t>
                      </a: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информация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Тел. 8 (38179)21428, 22425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адрес </a:t>
                      </a:r>
                      <a:r>
                        <a:rPr lang="ru-RU" sz="100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эл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. почты: </a:t>
                      </a:r>
                      <a:r>
                        <a:rPr lang="en-US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ekonom_znam@mail.ru</a:t>
                      </a:r>
                      <a:endParaRPr lang="ru-RU" sz="1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004048" y="4463534"/>
            <a:ext cx="1008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solidFill>
                  <a:srgbClr val="FFFF00"/>
                </a:solidFill>
              </a:rPr>
              <a:t>Озеро Ныр</a:t>
            </a:r>
            <a:endParaRPr lang="ru-RU" sz="105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2503" y="1196752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rgbClr val="FFFF00"/>
                </a:solidFill>
              </a:rPr>
              <a:t>Озеро</a:t>
            </a:r>
          </a:p>
          <a:p>
            <a:r>
              <a:rPr lang="ru-RU" sz="900" dirty="0" smtClean="0">
                <a:solidFill>
                  <a:srgbClr val="FFFF00"/>
                </a:solidFill>
              </a:rPr>
              <a:t>Малые Сельги</a:t>
            </a:r>
            <a:endParaRPr lang="ru-RU" sz="900" dirty="0">
              <a:solidFill>
                <a:srgbClr val="FFFF00"/>
              </a:solidFill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2771800" y="3356992"/>
            <a:ext cx="0" cy="1080120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79712" y="4365104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FF00"/>
                </a:solidFill>
              </a:rPr>
              <a:t>с. Семеновка 4 км</a:t>
            </a:r>
            <a:endParaRPr lang="ru-RU" sz="1400" dirty="0">
              <a:solidFill>
                <a:srgbClr val="FFFF00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3059832" y="3356992"/>
            <a:ext cx="1080120" cy="57606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987824" y="3933056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FF00"/>
                </a:solidFill>
              </a:rPr>
              <a:t>озеро Ныр 0,8 км</a:t>
            </a:r>
            <a:endParaRPr lang="ru-RU" sz="1200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55976" y="3861048"/>
            <a:ext cx="1872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FF00"/>
                </a:solidFill>
              </a:rPr>
              <a:t>МБУ ДОЛ</a:t>
            </a:r>
          </a:p>
          <a:p>
            <a:r>
              <a:rPr lang="ru-RU" sz="1200" dirty="0" smtClean="0">
                <a:solidFill>
                  <a:srgbClr val="FFFF00"/>
                </a:solidFill>
              </a:rPr>
              <a:t> «Дружба»</a:t>
            </a:r>
            <a:endParaRPr lang="ru-RU" sz="1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203662"/>
            <a:ext cx="5979851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533400"/>
            <a:ext cx="74676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spc="-70" dirty="0" err="1" smtClean="0">
                <a:solidFill>
                  <a:srgbClr val="FFFFFF"/>
                </a:solidFill>
              </a:rPr>
              <a:t>ания</a:t>
            </a:r>
            <a:endParaRPr sz="2500" dirty="0"/>
          </a:p>
        </p:txBody>
      </p:sp>
      <p:sp>
        <p:nvSpPr>
          <p:cNvPr id="22" name="object 4"/>
          <p:cNvSpPr txBox="1">
            <a:spLocks/>
          </p:cNvSpPr>
          <p:nvPr/>
        </p:nvSpPr>
        <p:spPr>
          <a:xfrm>
            <a:off x="381000" y="533400"/>
            <a:ext cx="8405842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0" cap="none" spc="-7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Земельные участки для реализации проектов</a:t>
            </a:r>
            <a:endParaRPr kumimoji="0" lang="ru-RU" sz="2500" b="1" i="0" u="none" strike="noStrike" kern="0" cap="none" spc="0" normalizeH="0" baseline="0" noProof="0" dirty="0">
              <a:ln>
                <a:noFill/>
              </a:ln>
              <a:solidFill>
                <a:srgbClr val="EF4123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object 2"/>
          <p:cNvSpPr/>
          <p:nvPr/>
        </p:nvSpPr>
        <p:spPr>
          <a:xfrm>
            <a:off x="228600" y="533400"/>
            <a:ext cx="7613650" cy="394970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/>
          <p:cNvSpPr txBox="1">
            <a:spLocks/>
          </p:cNvSpPr>
          <p:nvPr/>
        </p:nvSpPr>
        <p:spPr>
          <a:xfrm>
            <a:off x="381000" y="533400"/>
            <a:ext cx="74676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0" cap="none" spc="-7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Земельные участки для реализации проектов</a:t>
            </a:r>
            <a:endParaRPr kumimoji="0" lang="ru-RU" sz="2500" b="1" i="0" u="none" strike="noStrike" kern="0" cap="none" spc="0" normalizeH="0" baseline="0" noProof="0" dirty="0">
              <a:ln>
                <a:noFill/>
              </a:ln>
              <a:solidFill>
                <a:srgbClr val="EF4123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6215074" y="1071545"/>
          <a:ext cx="2547925" cy="5072099"/>
        </p:xfrm>
        <a:graphic>
          <a:graphicData uri="http://schemas.openxmlformats.org/drawingml/2006/table">
            <a:tbl>
              <a:tblPr/>
              <a:tblGrid>
                <a:gridCol w="1428760"/>
                <a:gridCol w="1119165"/>
              </a:tblGrid>
              <a:tr h="4198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Кадастровый квартал </a:t>
                      </a: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55:05:020012</a:t>
                      </a:r>
                      <a:endParaRPr lang="en-US" sz="1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8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Площадь в квадратных метрах</a:t>
                      </a: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smtClean="0">
                          <a:latin typeface="Times New Roman"/>
                          <a:ea typeface="Calibri"/>
                          <a:cs typeface="Times New Roman"/>
                        </a:rPr>
                        <a:t>39000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8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Собственник участка</a:t>
                      </a: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Собственность не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разграничена</a:t>
                      </a:r>
                      <a:endParaRPr lang="en-US" sz="1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8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Категория земель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Земли сельхозназначения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8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Разрешенное использование</a:t>
                      </a: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Сельскохозяйственное использование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8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Объекты недвижимости, находящиеся на участке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отсутствуют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33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Наличие инфраструктуры на участке: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отсутствуют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8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Обременение</a:t>
                      </a:r>
                      <a:r>
                        <a:rPr lang="ru-RU" sz="10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участка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отсутствуют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8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Способ передачи участка для бизнеса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Аренда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99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Контактная </a:t>
                      </a: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информация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Тел. 8 (38179)21428, 22425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адрес </a:t>
                      </a:r>
                      <a:r>
                        <a:rPr lang="ru-RU" sz="100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эл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. почты: </a:t>
                      </a:r>
                      <a:r>
                        <a:rPr lang="en-US" sz="1000" baseline="0" dirty="0" smtClean="0">
                          <a:latin typeface="Times New Roman"/>
                          <a:ea typeface="Calibri"/>
                          <a:cs typeface="Times New Roman"/>
                          <a:hlinkClick r:id="rId4"/>
                        </a:rPr>
                        <a:t>ekonom_znam@mail.ru</a:t>
                      </a:r>
                      <a:endParaRPr lang="ru-RU" sz="1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 rot="18764056">
            <a:off x="2359952" y="3453803"/>
            <a:ext cx="704417" cy="559306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42844" y="5000637"/>
            <a:ext cx="5895154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latin typeface="Times New Roman"/>
                <a:ea typeface="Calibri"/>
                <a:cs typeface="Times New Roman"/>
              </a:rPr>
              <a:t>Инвестиционная площадка</a:t>
            </a:r>
          </a:p>
          <a:p>
            <a:pPr algn="ctr"/>
            <a:r>
              <a:rPr lang="ru-RU" sz="1050" dirty="0" smtClean="0">
                <a:latin typeface="Times New Roman" pitchFamily="18" charset="0"/>
                <a:ea typeface="Calibri"/>
                <a:cs typeface="Times New Roman" pitchFamily="18" charset="0"/>
              </a:rPr>
              <a:t> «Сельскохозяйственное использование»</a:t>
            </a:r>
          </a:p>
          <a:p>
            <a:pPr lvl="0"/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Возможное использование:</a:t>
            </a:r>
          </a:p>
          <a:p>
            <a:pPr lvl="0"/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- Фермы овцеводческие, козоводческие от 100 до 5 тысяч голов.</a:t>
            </a:r>
          </a:p>
          <a:p>
            <a:pPr lvl="0">
              <a:buFontTx/>
              <a:buChar char="-"/>
            </a:pP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Хозяйства с содержанием животных (свинарники, коровники, питомники, конюшни) от 50 до 100 голов.</a:t>
            </a:r>
          </a:p>
          <a:p>
            <a:r>
              <a:rPr lang="ru-RU" sz="1050" dirty="0" smtClean="0">
                <a:latin typeface="Times New Roman"/>
                <a:ea typeface="Calibri"/>
                <a:cs typeface="Times New Roman"/>
              </a:rPr>
              <a:t>Омская область, Знаменский район, Знаменское сельское поселение,  д. Щербаково </a:t>
            </a:r>
          </a:p>
          <a:p>
            <a:pPr lvl="0"/>
            <a:endParaRPr lang="ru-RU" sz="1050" dirty="0" smtClean="0"/>
          </a:p>
          <a:p>
            <a:r>
              <a:rPr lang="ru-RU" sz="1050" dirty="0" smtClean="0"/>
              <a:t> </a:t>
            </a:r>
            <a:endParaRPr lang="ru-RU" sz="1050" dirty="0"/>
          </a:p>
        </p:txBody>
      </p:sp>
      <p:sp>
        <p:nvSpPr>
          <p:cNvPr id="10" name="TextBox 9"/>
          <p:cNvSpPr txBox="1"/>
          <p:nvPr/>
        </p:nvSpPr>
        <p:spPr>
          <a:xfrm>
            <a:off x="1691680" y="2276872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FF00"/>
                </a:solidFill>
              </a:rPr>
              <a:t>д. Щербаково</a:t>
            </a:r>
            <a:endParaRPr lang="ru-RU" sz="1400" dirty="0">
              <a:solidFill>
                <a:srgbClr val="FFFF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1196752"/>
            <a:ext cx="1656184" cy="271011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cxnSp>
        <p:nvCxnSpPr>
          <p:cNvPr id="13" name="Прямая со стрелкой 12"/>
          <p:cNvCxnSpPr/>
          <p:nvPr/>
        </p:nvCxnSpPr>
        <p:spPr>
          <a:xfrm flipH="1">
            <a:off x="5076056" y="1988840"/>
            <a:ext cx="432048" cy="144016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220072" y="314096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7 км</a:t>
            </a: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533400"/>
            <a:ext cx="74676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spc="-70" dirty="0" err="1" smtClean="0">
                <a:solidFill>
                  <a:srgbClr val="FFFFFF"/>
                </a:solidFill>
              </a:rPr>
              <a:t>ания</a:t>
            </a:r>
            <a:endParaRPr sz="2500" dirty="0"/>
          </a:p>
        </p:txBody>
      </p:sp>
      <p:sp>
        <p:nvSpPr>
          <p:cNvPr id="22" name="object 4"/>
          <p:cNvSpPr txBox="1">
            <a:spLocks/>
          </p:cNvSpPr>
          <p:nvPr/>
        </p:nvSpPr>
        <p:spPr>
          <a:xfrm>
            <a:off x="381000" y="533400"/>
            <a:ext cx="8405842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0" cap="none" spc="-7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Земельные участки для реализации проектов</a:t>
            </a:r>
            <a:endParaRPr kumimoji="0" lang="ru-RU" sz="2500" b="1" i="0" u="none" strike="noStrike" kern="0" cap="none" spc="0" normalizeH="0" baseline="0" noProof="0" dirty="0">
              <a:ln>
                <a:noFill/>
              </a:ln>
              <a:solidFill>
                <a:srgbClr val="EF4123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1" name="object 2"/>
          <p:cNvSpPr/>
          <p:nvPr/>
        </p:nvSpPr>
        <p:spPr>
          <a:xfrm>
            <a:off x="228600" y="533400"/>
            <a:ext cx="7613650" cy="394970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4"/>
          <p:cNvSpPr txBox="1">
            <a:spLocks/>
          </p:cNvSpPr>
          <p:nvPr/>
        </p:nvSpPr>
        <p:spPr>
          <a:xfrm>
            <a:off x="381000" y="533400"/>
            <a:ext cx="74676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Земельные участки для реализации проектов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EF4123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graphicFrame>
        <p:nvGraphicFramePr>
          <p:cNvPr id="31" name="Таблица 30"/>
          <p:cNvGraphicFramePr>
            <a:graphicFrameLocks noGrp="1"/>
          </p:cNvGraphicFramePr>
          <p:nvPr/>
        </p:nvGraphicFramePr>
        <p:xfrm>
          <a:off x="6072198" y="1214422"/>
          <a:ext cx="2843201" cy="5072097"/>
        </p:xfrm>
        <a:graphic>
          <a:graphicData uri="http://schemas.openxmlformats.org/drawingml/2006/table">
            <a:tbl>
              <a:tblPr/>
              <a:tblGrid>
                <a:gridCol w="1785950"/>
                <a:gridCol w="1057251"/>
              </a:tblGrid>
              <a:tr h="5287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Кадастровый номер земельного участка (Кадастровый квартал) </a:t>
                      </a: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55:05:020106:121</a:t>
                      </a:r>
                      <a:endParaRPr lang="en-US" sz="1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Площадь в квадратных метрах</a:t>
                      </a: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24196</a:t>
                      </a:r>
                      <a:endParaRPr lang="en-US" sz="1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3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Собственник участка</a:t>
                      </a: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Государственная собственность не разграничена</a:t>
                      </a:r>
                      <a:endParaRPr lang="en-US" sz="1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49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Категория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земель</a:t>
                      </a: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Земли населенных пунктов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Вид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р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азрешенного использования</a:t>
                      </a: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Растениеводство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Объекты недвижимости, находящиеся на участке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отсутствуют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Наличие инфраструктуры на участке: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отсутствуют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6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Обременение</a:t>
                      </a:r>
                      <a:r>
                        <a:rPr lang="ru-RU" sz="10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участка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отсутствуют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Способ передачи участка для бизнеса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аренда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83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Контактная </a:t>
                      </a: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информация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Тел. 8 (38179)21428, 22425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адрес </a:t>
                      </a:r>
                      <a:r>
                        <a:rPr lang="ru-RU" sz="100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эл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. почты: </a:t>
                      </a:r>
                      <a:r>
                        <a:rPr lang="en-US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ekonom_znam@mail.ru</a:t>
                      </a:r>
                      <a:endParaRPr lang="ru-RU" sz="1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0" name="Прямоугольник 39"/>
          <p:cNvSpPr/>
          <p:nvPr/>
        </p:nvSpPr>
        <p:spPr>
          <a:xfrm>
            <a:off x="142844" y="5857892"/>
            <a:ext cx="59293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latin typeface="Times New Roman"/>
                <a:ea typeface="Calibri"/>
                <a:cs typeface="Times New Roman"/>
              </a:rPr>
              <a:t>Инвестиционная площадка «Создание тепличного комплекса»</a:t>
            </a:r>
          </a:p>
          <a:p>
            <a:pPr algn="ctr"/>
            <a:r>
              <a:rPr lang="ru-RU" sz="1000" dirty="0" smtClean="0">
                <a:latin typeface="Times New Roman"/>
                <a:ea typeface="Calibri"/>
                <a:cs typeface="Times New Roman"/>
              </a:rPr>
              <a:t>Омская область, Знаменский район, Знаменское сельское поселение,  </a:t>
            </a:r>
          </a:p>
          <a:p>
            <a:pPr algn="ctr"/>
            <a:r>
              <a:rPr lang="ru-RU" sz="1000" dirty="0" smtClean="0">
                <a:latin typeface="Times New Roman"/>
                <a:ea typeface="Calibri"/>
                <a:cs typeface="Times New Roman"/>
              </a:rPr>
              <a:t>с.Знаменское, ул. Ленина. Северо-западная часть кадастрового квартала 55:05:020106</a:t>
            </a:r>
          </a:p>
          <a:p>
            <a:endParaRPr lang="ru-RU" sz="1000" dirty="0"/>
          </a:p>
        </p:txBody>
      </p:sp>
      <p:pic>
        <p:nvPicPr>
          <p:cNvPr id="15" name="Рисунок 14"/>
          <p:cNvPicPr/>
          <p:nvPr/>
        </p:nvPicPr>
        <p:blipFill>
          <a:blip r:embed="rId3"/>
          <a:srcRect l="16292" t="19012" r="14364" b="10526"/>
          <a:stretch>
            <a:fillRect/>
          </a:stretch>
        </p:blipFill>
        <p:spPr bwMode="auto">
          <a:xfrm>
            <a:off x="357158" y="1214422"/>
            <a:ext cx="5500726" cy="462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 rot="1075610">
            <a:off x="1362990" y="4562598"/>
            <a:ext cx="32595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FF00"/>
                </a:solidFill>
              </a:rPr>
              <a:t>Тара – Усть-Ишим</a:t>
            </a:r>
            <a:endParaRPr lang="ru-RU" sz="12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21321076">
            <a:off x="3345821" y="4314066"/>
            <a:ext cx="2448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FF00"/>
                </a:solidFill>
              </a:rPr>
              <a:t>с.Знаменское улица Ленина</a:t>
            </a:r>
            <a:endParaRPr lang="ru-RU" sz="1200" dirty="0">
              <a:solidFill>
                <a:srgbClr val="FFFF00"/>
              </a:solidFill>
            </a:endParaRPr>
          </a:p>
        </p:txBody>
      </p:sp>
      <p:sp>
        <p:nvSpPr>
          <p:cNvPr id="30" name="Стрелка углом 29"/>
          <p:cNvSpPr/>
          <p:nvPr/>
        </p:nvSpPr>
        <p:spPr>
          <a:xfrm rot="14505907">
            <a:off x="3744811" y="4244158"/>
            <a:ext cx="428628" cy="63004"/>
          </a:xfrm>
          <a:prstGeom prst="ben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533400"/>
            <a:ext cx="74676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spc="-70" dirty="0" err="1" smtClean="0">
                <a:solidFill>
                  <a:srgbClr val="FFFFFF"/>
                </a:solidFill>
              </a:rPr>
              <a:t>ания</a:t>
            </a:r>
            <a:endParaRPr sz="2500" dirty="0"/>
          </a:p>
        </p:txBody>
      </p:sp>
      <p:sp>
        <p:nvSpPr>
          <p:cNvPr id="22" name="object 4"/>
          <p:cNvSpPr txBox="1">
            <a:spLocks/>
          </p:cNvSpPr>
          <p:nvPr/>
        </p:nvSpPr>
        <p:spPr>
          <a:xfrm>
            <a:off x="381000" y="533400"/>
            <a:ext cx="8405842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0" cap="none" spc="-7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Земельные участки для реализации проектов</a:t>
            </a:r>
            <a:endParaRPr kumimoji="0" lang="ru-RU" sz="2500" b="1" i="0" u="none" strike="noStrike" kern="0" cap="none" spc="0" normalizeH="0" baseline="0" noProof="0" dirty="0">
              <a:ln>
                <a:noFill/>
              </a:ln>
              <a:solidFill>
                <a:srgbClr val="EF4123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object 2"/>
          <p:cNvSpPr/>
          <p:nvPr/>
        </p:nvSpPr>
        <p:spPr>
          <a:xfrm>
            <a:off x="179512" y="548680"/>
            <a:ext cx="7613650" cy="394970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/>
          <p:cNvSpPr txBox="1">
            <a:spLocks/>
          </p:cNvSpPr>
          <p:nvPr/>
        </p:nvSpPr>
        <p:spPr>
          <a:xfrm>
            <a:off x="381000" y="533400"/>
            <a:ext cx="7467600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ru-RU" sz="2400" b="1" kern="0" spc="-70" dirty="0" smtClean="0">
                <a:solidFill>
                  <a:srgbClr val="FFFFFF"/>
                </a:solidFill>
                <a:latin typeface="Arial"/>
                <a:cs typeface="Arial"/>
              </a:rPr>
              <a:t>Земельные участки для реализации проектов</a:t>
            </a:r>
            <a:endParaRPr lang="ru-RU" sz="2400" b="1" kern="0" dirty="0" smtClean="0">
              <a:solidFill>
                <a:srgbClr val="EF4123"/>
              </a:solidFill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-7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EF4123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5929322" y="1071547"/>
          <a:ext cx="3071834" cy="5715039"/>
        </p:xfrm>
        <a:graphic>
          <a:graphicData uri="http://schemas.openxmlformats.org/drawingml/2006/table">
            <a:tbl>
              <a:tblPr/>
              <a:tblGrid>
                <a:gridCol w="1543282"/>
                <a:gridCol w="1528552"/>
              </a:tblGrid>
              <a:tr h="4081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Кадастровый номер земельного участка  </a:t>
                      </a: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55:05:020112:57</a:t>
                      </a:r>
                      <a:endParaRPr lang="en-US" sz="1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3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Площадь в квадратных метрах</a:t>
                      </a: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8378</a:t>
                      </a:r>
                      <a:endParaRPr lang="en-US" sz="1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6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Собственник участка</a:t>
                      </a: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Собственность Знаменского МР Омской области </a:t>
                      </a:r>
                      <a:endParaRPr lang="en-US" sz="10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8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Категория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земель</a:t>
                      </a: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Земли населенных пунктов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87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Вид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р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азрешенного использования</a:t>
                      </a: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Для размещения объектов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образования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3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Объекты недвижимости, находящиеся на участке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Нежилое</a:t>
                      </a:r>
                      <a:r>
                        <a:rPr lang="ru-RU" sz="10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здание с кадастровым номером 55:05:020112:66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67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Наличие инфраструктуры на участке: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Имеется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электроснабжение, водоснабжение, канализация (выгребная яма), имеется возможность подключения к централизованным сетям водоотведения; теплоисточник: собственная котельная 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6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Обременение</a:t>
                      </a:r>
                      <a:r>
                        <a:rPr lang="ru-RU" sz="10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участка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отсутствует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0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Способ передачи участка для бизнеса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аренда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4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Контактная </a:t>
                      </a: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информация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Тел. 8 (38179)21428, 22425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адрес </a:t>
                      </a:r>
                      <a:r>
                        <a:rPr lang="ru-RU" sz="100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эл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. почты: </a:t>
                      </a:r>
                      <a:r>
                        <a:rPr lang="en-US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ekonom_znam@mail.ru</a:t>
                      </a:r>
                      <a:endParaRPr lang="ru-RU" sz="1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85720" y="5643578"/>
            <a:ext cx="550072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latin typeface="Times New Roman"/>
                <a:ea typeface="Calibri"/>
                <a:cs typeface="Times New Roman"/>
              </a:rPr>
              <a:t>Инвестиционная площадка </a:t>
            </a:r>
          </a:p>
          <a:p>
            <a:pPr algn="ctr"/>
            <a:r>
              <a:rPr lang="ru-RU" sz="1000" dirty="0" smtClean="0">
                <a:latin typeface="Times New Roman"/>
                <a:ea typeface="Calibri"/>
                <a:cs typeface="Times New Roman"/>
              </a:rPr>
              <a:t>«Создание гостиничного комплекса, с тренажерным залом»</a:t>
            </a:r>
          </a:p>
          <a:p>
            <a:pPr algn="ctr"/>
            <a:r>
              <a:rPr lang="ru-RU" sz="1000" dirty="0" smtClean="0">
                <a:latin typeface="Times New Roman"/>
                <a:ea typeface="Calibri"/>
                <a:cs typeface="Times New Roman"/>
              </a:rPr>
              <a:t>Омская область, Знаменский район, Знаменское сельское поселение,  </a:t>
            </a:r>
          </a:p>
          <a:p>
            <a:pPr algn="ctr"/>
            <a:r>
              <a:rPr lang="ru-RU" sz="1000" dirty="0" smtClean="0">
                <a:latin typeface="Times New Roman"/>
                <a:ea typeface="Calibri"/>
                <a:cs typeface="Times New Roman"/>
              </a:rPr>
              <a:t>с.Знаменское, ул. </a:t>
            </a:r>
            <a:r>
              <a:rPr lang="ru-RU" sz="1000" dirty="0" err="1" smtClean="0">
                <a:latin typeface="Times New Roman"/>
                <a:ea typeface="Calibri"/>
                <a:cs typeface="Times New Roman"/>
              </a:rPr>
              <a:t>Мира,28</a:t>
            </a:r>
            <a:r>
              <a:rPr lang="ru-RU" sz="1000" dirty="0" smtClean="0">
                <a:latin typeface="Times New Roman"/>
                <a:ea typeface="Calibri"/>
                <a:cs typeface="Times New Roman"/>
              </a:rPr>
              <a:t> А. </a:t>
            </a:r>
          </a:p>
          <a:p>
            <a:pPr algn="ctr"/>
            <a:r>
              <a:rPr lang="ru-RU" sz="1000" dirty="0" smtClean="0">
                <a:latin typeface="Times New Roman"/>
                <a:ea typeface="Calibri"/>
                <a:cs typeface="Times New Roman"/>
              </a:rPr>
              <a:t>Расположена в 165 м. от автодороги, расстояние до автовокзала 800 м.</a:t>
            </a:r>
            <a:endParaRPr lang="ru-RU" sz="1000" dirty="0" smtClean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026" name="Picture 2" descr="C:\Users\USer\Downloads\Screenshot_3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71546"/>
            <a:ext cx="5572163" cy="4500594"/>
          </a:xfrm>
          <a:prstGeom prst="rect">
            <a:avLst/>
          </a:prstGeom>
          <a:noFill/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857620" y="2857496"/>
            <a:ext cx="214314" cy="1588"/>
          </a:xfrm>
          <a:prstGeom prst="line">
            <a:avLst/>
          </a:prstGeom>
          <a:ln w="28575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rot="16200000" flipH="1">
            <a:off x="3464711" y="3464719"/>
            <a:ext cx="1285884" cy="71438"/>
          </a:xfrm>
          <a:prstGeom prst="straightConnector1">
            <a:avLst/>
          </a:prstGeom>
          <a:ln w="28575"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967343">
            <a:off x="2504539" y="3899455"/>
            <a:ext cx="25428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Автодорога Тобольск-Тара-Томск</a:t>
            </a:r>
            <a:endParaRPr lang="ru-RU" sz="1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533400"/>
            <a:ext cx="74676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spc="-70" dirty="0" err="1" smtClean="0">
                <a:solidFill>
                  <a:srgbClr val="FFFFFF"/>
                </a:solidFill>
              </a:rPr>
              <a:t>ания</a:t>
            </a:r>
            <a:endParaRPr sz="2500" dirty="0"/>
          </a:p>
        </p:txBody>
      </p:sp>
      <p:sp>
        <p:nvSpPr>
          <p:cNvPr id="22" name="object 4"/>
          <p:cNvSpPr txBox="1">
            <a:spLocks/>
          </p:cNvSpPr>
          <p:nvPr/>
        </p:nvSpPr>
        <p:spPr>
          <a:xfrm>
            <a:off x="381000" y="533400"/>
            <a:ext cx="8405842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0" cap="none" spc="-7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Земельные участки для реализации проектов</a:t>
            </a:r>
            <a:endParaRPr kumimoji="0" lang="ru-RU" sz="2500" b="1" i="0" u="none" strike="noStrike" kern="0" cap="none" spc="0" normalizeH="0" baseline="0" noProof="0" dirty="0">
              <a:ln>
                <a:noFill/>
              </a:ln>
              <a:solidFill>
                <a:srgbClr val="EF4123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object 2"/>
          <p:cNvSpPr/>
          <p:nvPr/>
        </p:nvSpPr>
        <p:spPr>
          <a:xfrm>
            <a:off x="228600" y="533400"/>
            <a:ext cx="7613650" cy="394970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/>
          <p:cNvSpPr txBox="1">
            <a:spLocks/>
          </p:cNvSpPr>
          <p:nvPr/>
        </p:nvSpPr>
        <p:spPr>
          <a:xfrm>
            <a:off x="381000" y="533400"/>
            <a:ext cx="74676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-7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Объекты недвижимости для реализации проектов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EF4123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86314" y="1142984"/>
            <a:ext cx="4000528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/>
                <a:ea typeface="Calibri"/>
                <a:cs typeface="Times New Roman"/>
              </a:rPr>
              <a:t>Инвестиционная площадка </a:t>
            </a:r>
          </a:p>
          <a:p>
            <a:pPr algn="ctr"/>
            <a:r>
              <a:rPr lang="ru-RU" sz="1400" dirty="0" smtClean="0">
                <a:latin typeface="Times New Roman"/>
                <a:ea typeface="Calibri"/>
                <a:cs typeface="Times New Roman"/>
              </a:rPr>
              <a:t>«Создание гостиничного комплекса, </a:t>
            </a:r>
          </a:p>
          <a:p>
            <a:pPr algn="ctr"/>
            <a:r>
              <a:rPr lang="ru-RU" sz="1400" dirty="0" smtClean="0">
                <a:latin typeface="Times New Roman"/>
                <a:ea typeface="Calibri"/>
                <a:cs typeface="Times New Roman"/>
              </a:rPr>
              <a:t>с тренажерным залом»</a:t>
            </a:r>
          </a:p>
          <a:p>
            <a:pPr algn="ctr"/>
            <a:endParaRPr lang="ru-RU" sz="1400" dirty="0" smtClean="0">
              <a:latin typeface="Times New Roman"/>
              <a:ea typeface="Calibri"/>
              <a:cs typeface="Times New Roman"/>
            </a:endParaRPr>
          </a:p>
          <a:p>
            <a:pPr algn="just"/>
            <a:r>
              <a:rPr lang="ru-RU" sz="1400" dirty="0" smtClean="0">
                <a:latin typeface="Times New Roman"/>
                <a:ea typeface="Calibri"/>
                <a:cs typeface="Times New Roman"/>
              </a:rPr>
              <a:t>Двухэтажное нежилое здание 1994 года постройки, с кадастровым номером 55:05:020112:66, материал стен: кирпичные, общей площадью 949 кв.м., в здании расположены 23 комнаты, общей площадью 635,8 кв.м. Собственный теплоисточник: котельная с количеством требуемого угля на отопительный период – 63,3 тонны. </a:t>
            </a:r>
          </a:p>
          <a:p>
            <a:pPr algn="just"/>
            <a:r>
              <a:rPr lang="ru-RU" sz="1400" dirty="0" smtClean="0">
                <a:latin typeface="Times New Roman"/>
                <a:ea typeface="Calibri"/>
                <a:cs typeface="Times New Roman"/>
              </a:rPr>
              <a:t>Коммуникации: в здании имеется электроснабжение; водоснабжение; канализация (выгребная яма), имеется возможность подключения к централизованным сетям водоотведения.</a:t>
            </a:r>
          </a:p>
          <a:p>
            <a:pPr algn="just"/>
            <a:r>
              <a:rPr lang="ru-RU" sz="1400" dirty="0" smtClean="0">
                <a:latin typeface="Times New Roman"/>
                <a:ea typeface="Calibri"/>
                <a:cs typeface="Times New Roman"/>
              </a:rPr>
              <a:t>Объект расположен по адресу: Омская область, Знаменский район,  с.Знаменское, ул.Мира, 28 А. </a:t>
            </a:r>
          </a:p>
          <a:p>
            <a:pPr algn="just"/>
            <a:r>
              <a:rPr lang="ru-RU" sz="1400" dirty="0" smtClean="0">
                <a:latin typeface="Times New Roman"/>
                <a:ea typeface="Calibri"/>
                <a:cs typeface="Times New Roman"/>
              </a:rPr>
              <a:t>На земельном участке общей площадью 8378 кв.м., с условным кадастровым номером 55:05:020112:57, земли населенных пунктов. От автодороги Тобольск-Тара-Томск на расстоянии 165 м. Расстояние до автовокзала 800 м.</a:t>
            </a:r>
          </a:p>
          <a:p>
            <a:pPr algn="just"/>
            <a:endParaRPr lang="ru-RU" sz="1400" dirty="0" smtClean="0">
              <a:latin typeface="Times New Roman"/>
              <a:ea typeface="Calibri"/>
              <a:cs typeface="Times New Roman"/>
            </a:endParaRPr>
          </a:p>
          <a:p>
            <a:pPr algn="just"/>
            <a:endParaRPr lang="ru-RU" sz="1400" dirty="0" smtClean="0">
              <a:latin typeface="Times New Roman"/>
              <a:ea typeface="Calibri"/>
              <a:cs typeface="Times New Roman"/>
            </a:endParaRPr>
          </a:p>
          <a:p>
            <a:pPr algn="just"/>
            <a:endParaRPr lang="ru-RU" sz="1400" dirty="0" smtClean="0">
              <a:latin typeface="Times New Roman"/>
              <a:ea typeface="Calibri"/>
              <a:cs typeface="Times New Roman"/>
            </a:endParaRPr>
          </a:p>
          <a:p>
            <a:pPr algn="just"/>
            <a:endParaRPr lang="ru-RU" sz="1400" dirty="0" smtClean="0">
              <a:latin typeface="Times New Roman"/>
              <a:ea typeface="Calibri"/>
              <a:cs typeface="Times New Roman"/>
            </a:endParaRPr>
          </a:p>
          <a:p>
            <a:pPr algn="just"/>
            <a:endParaRPr lang="ru-RU" sz="1400" dirty="0" smtClean="0">
              <a:latin typeface="Times New Roman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4497" y="623305"/>
            <a:ext cx="3291204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40" dirty="0">
                <a:solidFill>
                  <a:srgbClr val="FFFFFF"/>
                </a:solidFill>
              </a:rPr>
              <a:t>Наши</a:t>
            </a:r>
            <a:r>
              <a:rPr sz="2500" dirty="0">
                <a:solidFill>
                  <a:srgbClr val="FFFFFF"/>
                </a:solidFill>
              </a:rPr>
              <a:t> </a:t>
            </a:r>
            <a:r>
              <a:rPr sz="2500" spc="-25" dirty="0">
                <a:solidFill>
                  <a:srgbClr val="FFFFFF"/>
                </a:solidFill>
              </a:rPr>
              <a:t>преимущества</a:t>
            </a:r>
            <a:endParaRPr sz="2500"/>
          </a:p>
        </p:txBody>
      </p:sp>
      <p:sp>
        <p:nvSpPr>
          <p:cNvPr id="16392" name="AutoShape 8" descr="Car insurance  free icon"/>
          <p:cNvSpPr>
            <a:spLocks noChangeAspect="1" noChangeArrowheads="1"/>
          </p:cNvSpPr>
          <p:nvPr/>
        </p:nvSpPr>
        <p:spPr bwMode="auto">
          <a:xfrm>
            <a:off x="155575" y="-1020763"/>
            <a:ext cx="2133600" cy="2133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4" name="AutoShape 10" descr="Car insurance  free icon"/>
          <p:cNvSpPr>
            <a:spLocks noChangeAspect="1" noChangeArrowheads="1"/>
          </p:cNvSpPr>
          <p:nvPr/>
        </p:nvSpPr>
        <p:spPr bwMode="auto">
          <a:xfrm>
            <a:off x="155575" y="-1020763"/>
            <a:ext cx="2133600" cy="2133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6" name="AutoShape 12" descr="Car insurance  free icon"/>
          <p:cNvSpPr>
            <a:spLocks noChangeAspect="1" noChangeArrowheads="1"/>
          </p:cNvSpPr>
          <p:nvPr/>
        </p:nvSpPr>
        <p:spPr bwMode="auto">
          <a:xfrm>
            <a:off x="155575" y="-1020763"/>
            <a:ext cx="2133600" cy="2133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8" name="AutoShape 14" descr="Car insurance  free icon"/>
          <p:cNvSpPr>
            <a:spLocks noChangeAspect="1" noChangeArrowheads="1"/>
          </p:cNvSpPr>
          <p:nvPr/>
        </p:nvSpPr>
        <p:spPr bwMode="auto">
          <a:xfrm>
            <a:off x="155575" y="-1020763"/>
            <a:ext cx="2133600" cy="2133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400" name="AutoShape 16" descr="Car insurance  free icon"/>
          <p:cNvSpPr>
            <a:spLocks noChangeAspect="1" noChangeArrowheads="1"/>
          </p:cNvSpPr>
          <p:nvPr/>
        </p:nvSpPr>
        <p:spPr bwMode="auto">
          <a:xfrm>
            <a:off x="155575" y="-1020763"/>
            <a:ext cx="2133600" cy="2133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402" name="AutoShape 18" descr="Car insurance  free icon"/>
          <p:cNvSpPr>
            <a:spLocks noChangeAspect="1" noChangeArrowheads="1"/>
          </p:cNvSpPr>
          <p:nvPr/>
        </p:nvSpPr>
        <p:spPr bwMode="auto">
          <a:xfrm>
            <a:off x="155575" y="-1020763"/>
            <a:ext cx="2133600" cy="2133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975" y="3124200"/>
            <a:ext cx="91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object 4"/>
          <p:cNvSpPr txBox="1">
            <a:spLocks noGrp="1"/>
          </p:cNvSpPr>
          <p:nvPr>
            <p:ph sz="half" idx="2"/>
          </p:nvPr>
        </p:nvSpPr>
        <p:spPr>
          <a:xfrm>
            <a:off x="1533525" y="3138466"/>
            <a:ext cx="3114675" cy="10068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49605">
              <a:lnSpc>
                <a:spcPct val="100899"/>
              </a:lnSpc>
              <a:spcBef>
                <a:spcPts val="95"/>
              </a:spcBef>
            </a:pPr>
            <a:r>
              <a:rPr lang="ru-RU" sz="1600" spc="25" dirty="0" smtClean="0"/>
              <a:t>Наличие площадок для реализации инвестиционных проектов</a:t>
            </a:r>
            <a:endParaRPr sz="1600" spc="25" dirty="0"/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5328" y="3858502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0" descr="https://f0.pngfuel.com/png/460/240/computer-icons-road-road-png-clip-ar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315" y="4485821"/>
            <a:ext cx="990600" cy="838200"/>
          </a:xfrm>
          <a:prstGeom prst="rect">
            <a:avLst/>
          </a:prstGeom>
          <a:noFill/>
        </p:spPr>
      </p:pic>
      <p:sp>
        <p:nvSpPr>
          <p:cNvPr id="34" name="Прямоугольник 33"/>
          <p:cNvSpPr/>
          <p:nvPr/>
        </p:nvSpPr>
        <p:spPr>
          <a:xfrm>
            <a:off x="1555114" y="4610096"/>
            <a:ext cx="2971800" cy="589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95"/>
              </a:spcBef>
            </a:pPr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Наличие водного сообщения - р.Иртыш  </a:t>
            </a:r>
            <a:endParaRPr lang="ru-RU" sz="1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3914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object 3"/>
          <p:cNvSpPr txBox="1"/>
          <p:nvPr/>
        </p:nvSpPr>
        <p:spPr>
          <a:xfrm>
            <a:off x="5786446" y="1142984"/>
            <a:ext cx="3192144" cy="11313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95"/>
              </a:spcBef>
            </a:pPr>
            <a:r>
              <a:rPr lang="ru-RU" sz="1600" b="1" spc="45" dirty="0" smtClean="0">
                <a:solidFill>
                  <a:srgbClr val="0066B3"/>
                </a:solidFill>
                <a:latin typeface="Arial"/>
                <a:cs typeface="Arial"/>
              </a:rPr>
              <a:t>Большие запасы древесины </a:t>
            </a:r>
            <a:br>
              <a:rPr lang="ru-RU" sz="1600" b="1" spc="45" dirty="0" smtClean="0">
                <a:solidFill>
                  <a:srgbClr val="0066B3"/>
                </a:solidFill>
                <a:latin typeface="Arial"/>
                <a:cs typeface="Arial"/>
              </a:rPr>
            </a:br>
            <a:r>
              <a:rPr lang="ru-RU" sz="1400" b="1" spc="45" dirty="0" smtClean="0">
                <a:solidFill>
                  <a:srgbClr val="0066B3"/>
                </a:solidFill>
                <a:latin typeface="Arial"/>
                <a:cs typeface="Arial"/>
              </a:rPr>
              <a:t>(расчетная лесосека 760</a:t>
            </a:r>
            <a:r>
              <a:rPr lang="ru-RU" sz="1400" b="1" spc="45" dirty="0" smtClean="0">
                <a:solidFill>
                  <a:schemeClr val="accent1"/>
                </a:solidFill>
                <a:latin typeface="Arial"/>
                <a:cs typeface="Arial"/>
              </a:rPr>
              <a:t> тыс.куб.м., в т.ч. по хвойному хозяйству 85 тыс.куб.м.), проведено лесоустройство.</a:t>
            </a:r>
            <a:endParaRPr sz="14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92014" y="2483389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Прямоугольник 37"/>
          <p:cNvSpPr/>
          <p:nvPr/>
        </p:nvSpPr>
        <p:spPr>
          <a:xfrm>
            <a:off x="5686741" y="2497655"/>
            <a:ext cx="3352799" cy="1293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95"/>
              </a:spcBef>
            </a:pPr>
            <a:r>
              <a:rPr lang="ru-RU" sz="1600" b="1" spc="45" dirty="0" smtClean="0">
                <a:solidFill>
                  <a:srgbClr val="0066B3"/>
                </a:solidFill>
                <a:latin typeface="Arial"/>
                <a:cs typeface="Arial"/>
              </a:rPr>
              <a:t>Наличие сырья для </a:t>
            </a:r>
          </a:p>
          <a:p>
            <a:pPr marL="12700" marR="5080">
              <a:lnSpc>
                <a:spcPct val="100899"/>
              </a:lnSpc>
              <a:spcBef>
                <a:spcPts val="95"/>
              </a:spcBef>
            </a:pPr>
            <a:r>
              <a:rPr lang="ru-RU" sz="1600" b="1" spc="45" dirty="0" smtClean="0">
                <a:solidFill>
                  <a:srgbClr val="0066B3"/>
                </a:solidFill>
                <a:latin typeface="Arial"/>
                <a:cs typeface="Arial"/>
              </a:rPr>
              <a:t>производства </a:t>
            </a:r>
          </a:p>
          <a:p>
            <a:pPr marL="12700" marR="5080">
              <a:lnSpc>
                <a:spcPct val="100899"/>
              </a:lnSpc>
              <a:spcBef>
                <a:spcPts val="95"/>
              </a:spcBef>
            </a:pPr>
            <a:r>
              <a:rPr lang="ru-RU" sz="1400" b="1" spc="45" dirty="0" smtClean="0">
                <a:solidFill>
                  <a:srgbClr val="0066B3"/>
                </a:solidFill>
                <a:latin typeface="Arial"/>
                <a:cs typeface="Arial"/>
              </a:rPr>
              <a:t>(торф – 215 000,0 тыс.тонн, </a:t>
            </a:r>
          </a:p>
          <a:p>
            <a:pPr marL="12700" marR="5080">
              <a:lnSpc>
                <a:spcPct val="100899"/>
              </a:lnSpc>
              <a:spcBef>
                <a:spcPts val="95"/>
              </a:spcBef>
            </a:pPr>
            <a:r>
              <a:rPr lang="ru-RU" sz="1400" b="1" spc="45" dirty="0" smtClean="0">
                <a:solidFill>
                  <a:srgbClr val="0066B3"/>
                </a:solidFill>
                <a:latin typeface="Arial"/>
                <a:cs typeface="Arial"/>
              </a:rPr>
              <a:t>сапропель – 550,0 </a:t>
            </a:r>
            <a:r>
              <a:rPr lang="ru-RU" sz="1400" b="1" spc="45" dirty="0" err="1" smtClean="0">
                <a:solidFill>
                  <a:srgbClr val="0066B3"/>
                </a:solidFill>
                <a:latin typeface="Arial"/>
                <a:cs typeface="Arial"/>
              </a:rPr>
              <a:t>тыс.тонн</a:t>
            </a:r>
            <a:r>
              <a:rPr lang="ru-RU" sz="1400" b="1" spc="45" dirty="0" smtClean="0">
                <a:solidFill>
                  <a:srgbClr val="0066B3"/>
                </a:solidFill>
                <a:latin typeface="Arial"/>
                <a:cs typeface="Arial"/>
              </a:rPr>
              <a:t>;</a:t>
            </a:r>
          </a:p>
          <a:p>
            <a:pPr marL="12700" marR="5080">
              <a:lnSpc>
                <a:spcPct val="100899"/>
              </a:lnSpc>
              <a:spcBef>
                <a:spcPts val="95"/>
              </a:spcBef>
            </a:pPr>
            <a:r>
              <a:rPr lang="ru-RU" sz="1400" b="1" spc="45" dirty="0" smtClean="0">
                <a:solidFill>
                  <a:srgbClr val="0066B3"/>
                </a:solidFill>
                <a:latin typeface="Arial"/>
                <a:cs typeface="Arial"/>
              </a:rPr>
              <a:t>глина – 2 560 000,0 </a:t>
            </a:r>
            <a:r>
              <a:rPr lang="ru-RU" sz="1400" b="1" spc="45" dirty="0" err="1" smtClean="0">
                <a:solidFill>
                  <a:srgbClr val="0066B3"/>
                </a:solidFill>
                <a:latin typeface="Arial"/>
                <a:cs typeface="Arial"/>
              </a:rPr>
              <a:t>тыс.тонн</a:t>
            </a:r>
            <a:r>
              <a:rPr lang="ru-RU" sz="1400" b="1" spc="45" dirty="0" smtClean="0">
                <a:solidFill>
                  <a:srgbClr val="0066B3"/>
                </a:solidFill>
                <a:latin typeface="Arial"/>
                <a:cs typeface="Arial"/>
              </a:rPr>
              <a:t>)</a:t>
            </a:r>
            <a:endParaRPr lang="ru-RU" sz="1400" dirty="0">
              <a:latin typeface="Arial"/>
              <a:cs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13840" y="1391422"/>
            <a:ext cx="3286760" cy="169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649605">
              <a:lnSpc>
                <a:spcPct val="100899"/>
              </a:lnSpc>
              <a:spcBef>
                <a:spcPts val="95"/>
              </a:spcBef>
            </a:pPr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Автомобильное сообщение</a:t>
            </a:r>
            <a:endParaRPr lang="ru-RU" sz="1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12700" marR="649605">
              <a:lnSpc>
                <a:spcPct val="100899"/>
              </a:lnSpc>
              <a:spcBef>
                <a:spcPts val="95"/>
              </a:spcBef>
            </a:pPr>
            <a:r>
              <a:rPr lang="ru-RU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(по </a:t>
            </a:r>
            <a:r>
              <a:rPr lang="ru-RU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территории района проходит </a:t>
            </a:r>
            <a:r>
              <a:rPr lang="ru-RU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автомобильная дорога Тобольск-Тара-Томск участок Тара-Усть-Ишим)</a:t>
            </a:r>
            <a:endParaRPr lang="ru-RU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bject 4"/>
          <p:cNvSpPr txBox="1">
            <a:spLocks noGrp="1"/>
          </p:cNvSpPr>
          <p:nvPr>
            <p:ph sz="half" idx="2"/>
          </p:nvPr>
        </p:nvSpPr>
        <p:spPr>
          <a:xfrm>
            <a:off x="5835014" y="4087100"/>
            <a:ext cx="2648423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r>
              <a:rPr lang="ru-RU" sz="1600" spc="55" dirty="0" smtClean="0">
                <a:latin typeface="Arial" pitchFamily="34" charset="0"/>
                <a:cs typeface="Arial" pitchFamily="34" charset="0"/>
              </a:rPr>
              <a:t>Наличие свободных земель </a:t>
            </a:r>
            <a:r>
              <a:rPr lang="ru-RU" sz="1600" spc="55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сельскохозяйственного назначения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r>
              <a:rPr lang="ru-RU" sz="1600" spc="55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1600" spc="55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81,2</a:t>
            </a:r>
            <a:r>
              <a:rPr lang="ru-RU" sz="1600" spc="55" dirty="0" smtClean="0">
                <a:latin typeface="Arial" pitchFamily="34" charset="0"/>
                <a:cs typeface="Arial" pitchFamily="34" charset="0"/>
              </a:rPr>
              <a:t> тыс. га)</a:t>
            </a:r>
          </a:p>
        </p:txBody>
      </p:sp>
      <p:pic>
        <p:nvPicPr>
          <p:cNvPr id="1027" name="Picture 3" descr="D:\!!! БАЖЕНОВА СВ\РАБОТА С РАЙОНАМИ\Инвестиционные паспорта районов\Знаменский (размещено)\после ВКС\pngtree-road-destination-image_224096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" y="1447800"/>
            <a:ext cx="927537" cy="9275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555114" y="5620560"/>
            <a:ext cx="2971800" cy="1242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95"/>
              </a:spcBef>
            </a:pPr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Выращивание льна-долгунца </a:t>
            </a:r>
            <a:b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400" b="1" kern="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посевные </a:t>
            </a:r>
            <a:r>
              <a:rPr lang="ru-RU" sz="1400" b="1" kern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площади льна-долгунца в </a:t>
            </a:r>
            <a:r>
              <a:rPr lang="ru-RU" sz="1400" b="1" kern="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2023 г. составили 85</a:t>
            </a:r>
            <a:r>
              <a:rPr lang="ru-RU" sz="1400" b="1" kern="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ru-RU" sz="1400" b="1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kern="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га)</a:t>
            </a:r>
            <a:endParaRPr lang="ru-RU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750876" y="5562600"/>
            <a:ext cx="2971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Наличие </a:t>
            </a:r>
            <a: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сырья для организации предприятия по заготовке и переработке дикоросов </a:t>
            </a:r>
            <a:r>
              <a:rPr lang="ru-RU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(ягоды, грибы, разнотравье)</a:t>
            </a:r>
          </a:p>
        </p:txBody>
      </p:sp>
      <p:pic>
        <p:nvPicPr>
          <p:cNvPr id="24" name="Рисунок 23" descr="грибы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36864" y="5620560"/>
            <a:ext cx="786789" cy="690736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282" y="5572140"/>
            <a:ext cx="1285884" cy="116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533400"/>
            <a:ext cx="74676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spc="-70" dirty="0" err="1" smtClean="0">
                <a:solidFill>
                  <a:srgbClr val="FFFFFF"/>
                </a:solidFill>
              </a:rPr>
              <a:t>ания</a:t>
            </a:r>
            <a:endParaRPr sz="2500" dirty="0"/>
          </a:p>
        </p:txBody>
      </p:sp>
      <p:sp>
        <p:nvSpPr>
          <p:cNvPr id="22" name="object 4"/>
          <p:cNvSpPr txBox="1">
            <a:spLocks/>
          </p:cNvSpPr>
          <p:nvPr/>
        </p:nvSpPr>
        <p:spPr>
          <a:xfrm>
            <a:off x="381000" y="533400"/>
            <a:ext cx="8405842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0" cap="none" spc="-7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Земельные участки для реализации проектов</a:t>
            </a:r>
            <a:endParaRPr kumimoji="0" lang="ru-RU" sz="2500" b="1" i="0" u="none" strike="noStrike" kern="0" cap="none" spc="0" normalizeH="0" baseline="0" noProof="0" dirty="0">
              <a:ln>
                <a:noFill/>
              </a:ln>
              <a:solidFill>
                <a:srgbClr val="EF4123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object 2"/>
          <p:cNvSpPr/>
          <p:nvPr/>
        </p:nvSpPr>
        <p:spPr>
          <a:xfrm>
            <a:off x="228600" y="533400"/>
            <a:ext cx="7613650" cy="394970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/>
          <p:cNvSpPr txBox="1">
            <a:spLocks/>
          </p:cNvSpPr>
          <p:nvPr/>
        </p:nvSpPr>
        <p:spPr>
          <a:xfrm>
            <a:off x="381000" y="533400"/>
            <a:ext cx="7467600" cy="1133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ru-RU" sz="2400" b="1" kern="0" spc="-70" dirty="0" smtClean="0">
                <a:solidFill>
                  <a:srgbClr val="FFFFFF"/>
                </a:solidFill>
                <a:latin typeface="Arial"/>
                <a:cs typeface="Arial"/>
              </a:rPr>
              <a:t>ЗЕМЕЛЬНЫЕ УЧАСТКИ ДЛЯ РЕАЛИЗАЦИИ ПРОЕКТОВ</a:t>
            </a:r>
            <a:endParaRPr lang="ru-RU" sz="2400" b="1" kern="0" dirty="0" smtClean="0">
              <a:solidFill>
                <a:srgbClr val="EF4123"/>
              </a:solidFill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EF4123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86314" y="1142984"/>
            <a:ext cx="40005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dirty="0" smtClean="0">
              <a:latin typeface="Times New Roman"/>
              <a:ea typeface="Calibri"/>
              <a:cs typeface="Times New Roman"/>
            </a:endParaRPr>
          </a:p>
          <a:p>
            <a:pPr algn="just"/>
            <a:endParaRPr lang="ru-RU" sz="1400" dirty="0" smtClean="0">
              <a:latin typeface="Times New Roman"/>
              <a:ea typeface="Calibri"/>
              <a:cs typeface="Times New Roman"/>
            </a:endParaRPr>
          </a:p>
          <a:p>
            <a:pPr algn="just"/>
            <a:endParaRPr lang="ru-RU" sz="1400" dirty="0" smtClean="0">
              <a:latin typeface="Times New Roman"/>
              <a:ea typeface="Calibri"/>
              <a:cs typeface="Times New Roman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5959090" y="1153922"/>
          <a:ext cx="3071834" cy="4773658"/>
        </p:xfrm>
        <a:graphic>
          <a:graphicData uri="http://schemas.openxmlformats.org/drawingml/2006/table">
            <a:tbl>
              <a:tblPr/>
              <a:tblGrid>
                <a:gridCol w="1543282"/>
                <a:gridCol w="1528552"/>
              </a:tblGrid>
              <a:tr h="3913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Кадастровый номер земельного участка</a:t>
                      </a: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55:05:020120:111</a:t>
                      </a:r>
                      <a:endParaRPr lang="en-US" sz="1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2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Площадь в квадратных метрах</a:t>
                      </a: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429</a:t>
                      </a:r>
                      <a:endParaRPr lang="en-US" sz="1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1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Собственник участка</a:t>
                      </a: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Государственная собственность не разграничена</a:t>
                      </a:r>
                      <a:endParaRPr lang="en-US" sz="1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4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Категория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земель</a:t>
                      </a: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Земли населенных пунктов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2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Вид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р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азрешенного использования</a:t>
                      </a: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Размещение торговых объектов</a:t>
                      </a:r>
                      <a:endParaRPr lang="ru-RU" sz="6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95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Объекты недвижимости, находящиеся на участке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отсутствует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81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Наличие инфраструктуры на участке: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Имеется возможность подключения  к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электроснабжению; водоснабжению.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6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Обременение</a:t>
                      </a:r>
                      <a:r>
                        <a:rPr lang="ru-RU" sz="10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участка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отсутствует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8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Способ передачи участка для бизнеса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аренда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23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Контактная </a:t>
                      </a: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информация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Тел. 8 (38179)21428, 22425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адрес </a:t>
                      </a:r>
                      <a:r>
                        <a:rPr lang="ru-RU" sz="100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эл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. почты: </a:t>
                      </a:r>
                      <a:r>
                        <a:rPr lang="en-US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ekonom_znam@mail.ru</a:t>
                      </a:r>
                      <a:endParaRPr lang="ru-RU" sz="1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827584" y="5589240"/>
            <a:ext cx="4752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/>
                <a:ea typeface="Calibri"/>
                <a:cs typeface="Times New Roman"/>
              </a:rPr>
              <a:t>Инвестиционная площадка </a:t>
            </a:r>
          </a:p>
          <a:p>
            <a:pPr algn="ctr"/>
            <a:r>
              <a:rPr lang="ru-RU" sz="1200" dirty="0" smtClean="0">
                <a:latin typeface="Times New Roman"/>
                <a:ea typeface="Calibri"/>
                <a:cs typeface="Times New Roman"/>
              </a:rPr>
              <a:t>«Создание торгового объекта (рынка)»</a:t>
            </a:r>
          </a:p>
          <a:p>
            <a:pPr algn="ctr"/>
            <a:r>
              <a:rPr lang="ru-RU" sz="1200" dirty="0" smtClean="0">
                <a:latin typeface="Times New Roman"/>
                <a:ea typeface="Calibri"/>
                <a:cs typeface="Times New Roman"/>
              </a:rPr>
              <a:t>Омская область, Знаменский район, Знаменское сельское поселение,  </a:t>
            </a:r>
          </a:p>
          <a:p>
            <a:pPr algn="ctr"/>
            <a:r>
              <a:rPr lang="ru-RU" sz="1200" dirty="0" smtClean="0">
                <a:latin typeface="Times New Roman"/>
                <a:ea typeface="Calibri"/>
                <a:cs typeface="Times New Roman"/>
              </a:rPr>
              <a:t>с.Знаменское. </a:t>
            </a:r>
          </a:p>
          <a:p>
            <a:pPr algn="ctr"/>
            <a:r>
              <a:rPr lang="ru-RU" sz="1200" dirty="0" smtClean="0">
                <a:latin typeface="Times New Roman"/>
                <a:ea typeface="Calibri"/>
                <a:cs typeface="Times New Roman"/>
              </a:rPr>
              <a:t>Земельный участок расположен в центре с.Знаменское, </a:t>
            </a:r>
          </a:p>
          <a:p>
            <a:pPr algn="ctr"/>
            <a:r>
              <a:rPr lang="ru-RU" sz="1200" dirty="0" smtClean="0">
                <a:latin typeface="Times New Roman"/>
                <a:ea typeface="Calibri"/>
                <a:cs typeface="Times New Roman"/>
              </a:rPr>
              <a:t>в 14 метрах на северо-запад от ул. </a:t>
            </a:r>
            <a:r>
              <a:rPr lang="ru-RU" sz="1200" dirty="0" err="1" smtClean="0">
                <a:latin typeface="Times New Roman"/>
                <a:ea typeface="Calibri"/>
                <a:cs typeface="Times New Roman"/>
              </a:rPr>
              <a:t>Зубарева,7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 . </a:t>
            </a:r>
            <a:endParaRPr lang="ru-RU" sz="1200" dirty="0" smtClean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3"/>
          <a:srcRect l="3294" t="14671" r="14242" b="7593"/>
          <a:stretch>
            <a:fillRect/>
          </a:stretch>
        </p:blipFill>
        <p:spPr bwMode="auto">
          <a:xfrm>
            <a:off x="285720" y="1071546"/>
            <a:ext cx="550072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трелка вверх 10"/>
          <p:cNvSpPr/>
          <p:nvPr/>
        </p:nvSpPr>
        <p:spPr>
          <a:xfrm rot="20178189">
            <a:off x="4172158" y="2013105"/>
            <a:ext cx="299467" cy="1791644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sz="1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Ул.Зубарева</a:t>
            </a:r>
            <a:endParaRPr lang="ru-RU" sz="1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533400"/>
            <a:ext cx="74676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spc="-70" dirty="0" err="1" smtClean="0">
                <a:solidFill>
                  <a:srgbClr val="FFFFFF"/>
                </a:solidFill>
              </a:rPr>
              <a:t>ания</a:t>
            </a:r>
            <a:endParaRPr sz="2500" dirty="0"/>
          </a:p>
        </p:txBody>
      </p:sp>
      <p:sp>
        <p:nvSpPr>
          <p:cNvPr id="22" name="object 4"/>
          <p:cNvSpPr txBox="1">
            <a:spLocks/>
          </p:cNvSpPr>
          <p:nvPr/>
        </p:nvSpPr>
        <p:spPr>
          <a:xfrm>
            <a:off x="381000" y="533400"/>
            <a:ext cx="8405842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0" cap="none" spc="-7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Земельные участки для реализации проектов</a:t>
            </a:r>
            <a:endParaRPr kumimoji="0" lang="ru-RU" sz="2500" b="1" i="0" u="none" strike="noStrike" kern="0" cap="none" spc="0" normalizeH="0" baseline="0" noProof="0" dirty="0">
              <a:ln>
                <a:noFill/>
              </a:ln>
              <a:solidFill>
                <a:srgbClr val="EF4123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object 2"/>
          <p:cNvSpPr/>
          <p:nvPr/>
        </p:nvSpPr>
        <p:spPr>
          <a:xfrm>
            <a:off x="228600" y="533400"/>
            <a:ext cx="7613650" cy="394970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r>
              <a:rPr lang="ru-RU" sz="2400" b="1" kern="0" spc="-70" dirty="0" smtClean="0">
                <a:solidFill>
                  <a:srgbClr val="FFFFFF"/>
                </a:solidFill>
                <a:latin typeface="Arial"/>
                <a:cs typeface="Arial"/>
              </a:rPr>
              <a:t>ЗЕМЕЛЬНЫЕ УЧАСТКИ ДЛЯ РЕАЛИЗАЦИИ </a:t>
            </a:r>
            <a:endParaRPr sz="2400"/>
          </a:p>
        </p:txBody>
      </p:sp>
      <p:sp>
        <p:nvSpPr>
          <p:cNvPr id="9" name="Прямоугольник 8"/>
          <p:cNvSpPr/>
          <p:nvPr/>
        </p:nvSpPr>
        <p:spPr>
          <a:xfrm>
            <a:off x="4786314" y="1142984"/>
            <a:ext cx="40005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dirty="0" smtClean="0">
              <a:latin typeface="Times New Roman"/>
              <a:ea typeface="Calibri"/>
              <a:cs typeface="Times New Roman"/>
            </a:endParaRPr>
          </a:p>
          <a:p>
            <a:pPr algn="just"/>
            <a:endParaRPr lang="ru-RU" sz="1400" dirty="0" smtClean="0">
              <a:latin typeface="Times New Roman"/>
              <a:ea typeface="Calibri"/>
              <a:cs typeface="Times New Roman"/>
            </a:endParaRPr>
          </a:p>
          <a:p>
            <a:pPr algn="just"/>
            <a:endParaRPr lang="ru-RU" sz="1400" dirty="0" smtClean="0">
              <a:latin typeface="Times New Roman"/>
              <a:ea typeface="Calibri"/>
              <a:cs typeface="Times New Roman"/>
            </a:endParaRPr>
          </a:p>
          <a:p>
            <a:pPr algn="just"/>
            <a:endParaRPr lang="ru-RU" sz="1400" dirty="0" smtClean="0">
              <a:latin typeface="Times New Roman"/>
              <a:ea typeface="Calibri"/>
              <a:cs typeface="Times New Roman"/>
            </a:endParaRPr>
          </a:p>
          <a:p>
            <a:pPr algn="just"/>
            <a:endParaRPr lang="ru-RU" sz="1400" dirty="0" smtClean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86314" y="1142984"/>
            <a:ext cx="40005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dirty="0" smtClean="0">
              <a:latin typeface="Times New Roman"/>
              <a:ea typeface="Calibri"/>
              <a:cs typeface="Times New Roman"/>
            </a:endParaRPr>
          </a:p>
          <a:p>
            <a:pPr algn="just"/>
            <a:endParaRPr lang="ru-RU" sz="1400" dirty="0" smtClean="0">
              <a:latin typeface="Times New Roman"/>
              <a:ea typeface="Calibri"/>
              <a:cs typeface="Times New Roman"/>
            </a:endParaRPr>
          </a:p>
          <a:p>
            <a:pPr algn="just"/>
            <a:endParaRPr lang="ru-RU" sz="1400" dirty="0" smtClean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27584" y="5589240"/>
            <a:ext cx="47525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/>
                <a:ea typeface="Calibri"/>
                <a:cs typeface="Times New Roman"/>
              </a:rPr>
              <a:t>Инвестиционная площадка </a:t>
            </a:r>
          </a:p>
          <a:p>
            <a:pPr algn="ctr"/>
            <a:r>
              <a:rPr lang="ru-RU" sz="1200" dirty="0" smtClean="0">
                <a:latin typeface="Times New Roman"/>
                <a:ea typeface="Calibri"/>
                <a:cs typeface="Times New Roman"/>
              </a:rPr>
              <a:t>«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Объекты дорожного сервиса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»</a:t>
            </a:r>
          </a:p>
          <a:p>
            <a:pPr algn="ctr"/>
            <a:r>
              <a:rPr lang="ru-RU" sz="1200" dirty="0" smtClean="0">
                <a:latin typeface="Times New Roman"/>
                <a:ea typeface="Calibri"/>
                <a:cs typeface="Times New Roman"/>
              </a:rPr>
              <a:t>Омская область, Знаменский район, Знаменское сельское поселение,  </a:t>
            </a:r>
          </a:p>
          <a:p>
            <a:pPr algn="ctr"/>
            <a:r>
              <a:rPr lang="ru-RU" sz="1200" dirty="0" smtClean="0">
                <a:latin typeface="Times New Roman"/>
                <a:ea typeface="Calibri"/>
                <a:cs typeface="Times New Roman"/>
              </a:rPr>
              <a:t>с.Знаменское, ул. Мира. </a:t>
            </a:r>
          </a:p>
          <a:p>
            <a:pPr algn="ctr"/>
            <a:r>
              <a:rPr lang="ru-RU" sz="1200" dirty="0" smtClean="0">
                <a:latin typeface="Times New Roman"/>
                <a:ea typeface="Calibri"/>
                <a:cs typeface="Times New Roman"/>
              </a:rPr>
              <a:t>Расположена в 30 м от автодороги, расстояние до автовокзала 2800 м.</a:t>
            </a:r>
            <a:endParaRPr lang="ru-RU" sz="1200" dirty="0" smtClean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7" name="Рисунок 16"/>
          <p:cNvPicPr/>
          <p:nvPr/>
        </p:nvPicPr>
        <p:blipFill>
          <a:blip r:embed="rId3" cstate="print"/>
          <a:srcRect l="42308" t="10430" r="21680" b="35265"/>
          <a:stretch>
            <a:fillRect/>
          </a:stretch>
        </p:blipFill>
        <p:spPr bwMode="auto">
          <a:xfrm>
            <a:off x="251520" y="1124744"/>
            <a:ext cx="554461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 rot="800073">
            <a:off x="1058924" y="4383598"/>
            <a:ext cx="822888" cy="19780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264083">
            <a:off x="2777860" y="5203672"/>
            <a:ext cx="30985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Автодорога Тобольск-Тара-Томск</a:t>
            </a:r>
            <a:endParaRPr lang="ru-RU" sz="1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5929322" y="1071546"/>
          <a:ext cx="3071834" cy="5701968"/>
        </p:xfrm>
        <a:graphic>
          <a:graphicData uri="http://schemas.openxmlformats.org/drawingml/2006/table">
            <a:tbl>
              <a:tblPr/>
              <a:tblGrid>
                <a:gridCol w="1543282"/>
                <a:gridCol w="1528552"/>
              </a:tblGrid>
              <a:tr h="4081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Кадастровый квартал  </a:t>
                      </a: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55:05:020103</a:t>
                      </a:r>
                      <a:endParaRPr lang="en-US" sz="1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3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Площадь в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га</a:t>
                      </a: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11,6</a:t>
                      </a:r>
                      <a:endParaRPr lang="en-US" sz="1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6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Собственник участка</a:t>
                      </a: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Государственная собственность не разграничена</a:t>
                      </a:r>
                      <a:endParaRPr lang="en-US" sz="1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8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Категория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земель</a:t>
                      </a: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Земли населенных пунктов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87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Вид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р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азрешенного использования</a:t>
                      </a: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Объекты дорожного сервиса</a:t>
                      </a:r>
                      <a:endParaRPr lang="ru-RU" sz="6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3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Объекты недвижимости, находящиеся на участке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Отсутствуют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67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Наличие инфраструктуры на участке: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имеется возможность подключения к централизованным сетям водоснабжения, электроснабжения, возможность  подключения к централизованным канализационным сетям отсутствует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6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Обременение</a:t>
                      </a:r>
                      <a:r>
                        <a:rPr lang="ru-RU" sz="10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участка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отсутствует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0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Способ передачи участка для бизнеса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аренда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4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Контактная </a:t>
                      </a: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информация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Тел. 8 (38179)21428, 22425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адрес </a:t>
                      </a:r>
                      <a:r>
                        <a:rPr lang="ru-RU" sz="100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эл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. почты: </a:t>
                      </a:r>
                      <a:r>
                        <a:rPr lang="en-US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ekonom_znam@mail.ru</a:t>
                      </a:r>
                      <a:endParaRPr lang="ru-RU" sz="1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533400"/>
            <a:ext cx="74676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spc="-70" dirty="0" err="1" smtClean="0">
                <a:solidFill>
                  <a:srgbClr val="FFFFFF"/>
                </a:solidFill>
              </a:rPr>
              <a:t>ания</a:t>
            </a:r>
            <a:endParaRPr sz="2500" dirty="0"/>
          </a:p>
        </p:txBody>
      </p:sp>
      <p:sp>
        <p:nvSpPr>
          <p:cNvPr id="22" name="object 4"/>
          <p:cNvSpPr txBox="1">
            <a:spLocks/>
          </p:cNvSpPr>
          <p:nvPr/>
        </p:nvSpPr>
        <p:spPr>
          <a:xfrm>
            <a:off x="381000" y="533400"/>
            <a:ext cx="8405842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0" cap="none" spc="-7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Земельные участки для реализации проектов</a:t>
            </a:r>
            <a:endParaRPr kumimoji="0" lang="ru-RU" sz="2500" b="1" i="0" u="none" strike="noStrike" kern="0" cap="none" spc="0" normalizeH="0" baseline="0" noProof="0" dirty="0">
              <a:ln>
                <a:noFill/>
              </a:ln>
              <a:solidFill>
                <a:srgbClr val="EF4123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143372" y="1142984"/>
            <a:ext cx="450059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/>
                <a:ea typeface="Calibri"/>
                <a:cs typeface="Times New Roman"/>
              </a:rPr>
              <a:t>Инвестиционная площадка </a:t>
            </a:r>
          </a:p>
          <a:p>
            <a:pPr algn="ctr"/>
            <a:r>
              <a:rPr lang="ru-RU" sz="1600" dirty="0" smtClean="0">
                <a:latin typeface="Times New Roman"/>
                <a:ea typeface="Calibri"/>
                <a:cs typeface="Times New Roman"/>
              </a:rPr>
              <a:t>«Создание торгового комплекса»</a:t>
            </a:r>
          </a:p>
          <a:p>
            <a:pPr algn="ctr"/>
            <a:endParaRPr lang="ru-RU" sz="1600" dirty="0" smtClean="0">
              <a:latin typeface="Times New Roman"/>
              <a:ea typeface="Calibri"/>
              <a:cs typeface="Times New Roman"/>
            </a:endParaRPr>
          </a:p>
          <a:p>
            <a:pPr algn="just"/>
            <a:r>
              <a:rPr lang="ru-RU" sz="1400" dirty="0" smtClean="0">
                <a:latin typeface="Times New Roman"/>
                <a:ea typeface="Calibri"/>
                <a:cs typeface="Times New Roman"/>
              </a:rPr>
              <a:t>Первый этаж в двухэтажном здании 1972 года постройки (назначение – нежилое), с кадастровым номером 55:05:020129:156, материал стен: железобетонные блоки, кирпичные. Общая площадь 438,1 кв.м.. Здание размещено на земельном участке общей площадью 1401 кв.м., с кадастровым номером 55:05:020129:5, земли населенных пунктов. </a:t>
            </a:r>
          </a:p>
          <a:p>
            <a:pPr algn="just"/>
            <a:r>
              <a:rPr lang="ru-RU" sz="1400" dirty="0" smtClean="0">
                <a:latin typeface="Times New Roman"/>
                <a:ea typeface="Calibri"/>
                <a:cs typeface="Times New Roman"/>
              </a:rPr>
              <a:t>Собственником помещения является Знаменский муниципальный район. Способ передачи - аренда.</a:t>
            </a:r>
          </a:p>
          <a:p>
            <a:pPr algn="just"/>
            <a:r>
              <a:rPr lang="ru-RU" sz="1400" dirty="0" smtClean="0">
                <a:latin typeface="Times New Roman"/>
                <a:ea typeface="Calibri"/>
                <a:cs typeface="Times New Roman"/>
              </a:rPr>
              <a:t>В здании имеется: центральное отопление, объем потребления тепловой энергии  50,1 Гкал;</a:t>
            </a:r>
          </a:p>
          <a:p>
            <a:pPr algn="just"/>
            <a:r>
              <a:rPr lang="ru-RU" sz="1400" dirty="0" smtClean="0">
                <a:latin typeface="Times New Roman"/>
                <a:ea typeface="Calibri"/>
                <a:cs typeface="Times New Roman"/>
              </a:rPr>
              <a:t>Коммуникации: электроснабжение; водоснабжение;  канализация (выгребная яма).</a:t>
            </a:r>
          </a:p>
          <a:p>
            <a:pPr algn="just"/>
            <a:r>
              <a:rPr lang="ru-RU" sz="1400" dirty="0" smtClean="0">
                <a:latin typeface="Times New Roman"/>
                <a:ea typeface="Calibri"/>
                <a:cs typeface="Times New Roman"/>
              </a:rPr>
              <a:t>Объект расположен в центре село Знаменское  по адресу: Омская область, Знаменский район,  с.Знаменское, ул.Ленина, 8/</a:t>
            </a:r>
            <a:r>
              <a:rPr lang="ru-RU" sz="1400" dirty="0" err="1" smtClean="0">
                <a:latin typeface="Times New Roman"/>
                <a:ea typeface="Calibri"/>
                <a:cs typeface="Times New Roman"/>
              </a:rPr>
              <a:t>3п</a:t>
            </a:r>
            <a:r>
              <a:rPr lang="ru-RU" sz="1400" dirty="0" smtClean="0">
                <a:latin typeface="Times New Roman"/>
                <a:ea typeface="Calibri"/>
                <a:cs typeface="Times New Roman"/>
              </a:rPr>
              <a:t>. Вблизи расположены районный дом культуры; Центральная районная библиотека; Администрация Знаменского муниципального района;  Администрация Знаменского сельского поселения.    </a:t>
            </a:r>
          </a:p>
          <a:p>
            <a:pPr algn="just"/>
            <a:endParaRPr lang="ru-RU" sz="1600" dirty="0" smtClean="0">
              <a:latin typeface="Times New Roman"/>
              <a:ea typeface="Calibri"/>
              <a:cs typeface="Times New Roman"/>
            </a:endParaRPr>
          </a:p>
          <a:p>
            <a:pPr algn="just"/>
            <a:endParaRPr lang="ru-RU" sz="1600" dirty="0" smtClean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27" name="object 2"/>
          <p:cNvSpPr/>
          <p:nvPr/>
        </p:nvSpPr>
        <p:spPr>
          <a:xfrm>
            <a:off x="228600" y="533400"/>
            <a:ext cx="7613650" cy="394970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pPr marL="12700" lvl="0">
              <a:spcBef>
                <a:spcPts val="100"/>
              </a:spcBef>
              <a:defRPr/>
            </a:pPr>
            <a:r>
              <a:rPr lang="ru-RU" sz="2400" b="1" kern="0" spc="-70" dirty="0" smtClean="0">
                <a:solidFill>
                  <a:srgbClr val="FFFFFF"/>
                </a:solidFill>
                <a:latin typeface="Arial"/>
                <a:cs typeface="Arial"/>
              </a:rPr>
              <a:t>Объекты недвижимости для реализации проектов</a:t>
            </a:r>
            <a:endParaRPr lang="ru-RU" sz="2400" b="1" kern="0" dirty="0">
              <a:solidFill>
                <a:srgbClr val="EF4123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533400"/>
            <a:ext cx="74676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spc="-70" dirty="0" err="1" smtClean="0">
                <a:solidFill>
                  <a:srgbClr val="FFFFFF"/>
                </a:solidFill>
              </a:rPr>
              <a:t>ания</a:t>
            </a:r>
            <a:endParaRPr sz="2500" dirty="0"/>
          </a:p>
        </p:txBody>
      </p:sp>
      <p:sp>
        <p:nvSpPr>
          <p:cNvPr id="22" name="object 4"/>
          <p:cNvSpPr txBox="1">
            <a:spLocks/>
          </p:cNvSpPr>
          <p:nvPr/>
        </p:nvSpPr>
        <p:spPr>
          <a:xfrm>
            <a:off x="381000" y="533400"/>
            <a:ext cx="8405842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0" cap="none" spc="-7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Земельные участки для реализации проектов</a:t>
            </a:r>
            <a:endParaRPr kumimoji="0" lang="ru-RU" sz="2500" b="1" i="0" u="none" strike="noStrike" kern="0" cap="none" spc="0" normalizeH="0" baseline="0" noProof="0" dirty="0">
              <a:ln>
                <a:noFill/>
              </a:ln>
              <a:solidFill>
                <a:srgbClr val="EF4123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143372" y="1142984"/>
            <a:ext cx="45005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 smtClean="0">
              <a:latin typeface="Times New Roman"/>
              <a:ea typeface="Calibri"/>
              <a:cs typeface="Times New Roman"/>
            </a:endParaRPr>
          </a:p>
          <a:p>
            <a:pPr algn="just"/>
            <a:endParaRPr lang="ru-RU" sz="1600" dirty="0" smtClean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27" name="object 2"/>
          <p:cNvSpPr/>
          <p:nvPr/>
        </p:nvSpPr>
        <p:spPr>
          <a:xfrm>
            <a:off x="228600" y="533400"/>
            <a:ext cx="7613650" cy="394970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pPr marL="12700" lvl="0">
              <a:spcBef>
                <a:spcPts val="100"/>
              </a:spcBef>
              <a:defRPr/>
            </a:pPr>
            <a:r>
              <a:rPr lang="ru-RU" sz="2400" b="1" spc="-7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Объекты недвижимости для реализации проектов</a:t>
            </a:r>
            <a:endParaRPr lang="ru-RU" sz="2400" b="1" kern="0" dirty="0">
              <a:solidFill>
                <a:srgbClr val="EF412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5357826"/>
            <a:ext cx="46434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latin typeface="Times New Roman"/>
                <a:ea typeface="Calibri"/>
                <a:cs typeface="Times New Roman"/>
              </a:rPr>
              <a:t>Инвестиционная площадка </a:t>
            </a:r>
          </a:p>
          <a:p>
            <a:pPr algn="ctr"/>
            <a:r>
              <a:rPr lang="ru-RU" sz="1100" dirty="0" smtClean="0">
                <a:latin typeface="Times New Roman"/>
                <a:ea typeface="Calibri"/>
                <a:cs typeface="Times New Roman"/>
              </a:rPr>
              <a:t> «Место отдыха на берегу озера </a:t>
            </a:r>
            <a:r>
              <a:rPr lang="ru-RU" sz="1100" dirty="0" err="1" smtClean="0">
                <a:latin typeface="Times New Roman"/>
                <a:ea typeface="Calibri"/>
                <a:cs typeface="Times New Roman"/>
              </a:rPr>
              <a:t>Мамешевское</a:t>
            </a:r>
            <a:r>
              <a:rPr lang="ru-RU" sz="1100" dirty="0" smtClean="0">
                <a:latin typeface="Times New Roman"/>
                <a:ea typeface="Calibri"/>
                <a:cs typeface="Times New Roman"/>
              </a:rPr>
              <a:t>».</a:t>
            </a:r>
          </a:p>
          <a:p>
            <a:pPr algn="ctr"/>
            <a:r>
              <a:rPr lang="ru-RU" sz="1100" dirty="0" smtClean="0">
                <a:latin typeface="Times New Roman"/>
                <a:ea typeface="Calibri"/>
                <a:cs typeface="Times New Roman"/>
              </a:rPr>
              <a:t>Омская область, Знаменский район, </a:t>
            </a:r>
          </a:p>
          <a:p>
            <a:pPr algn="ctr"/>
            <a:r>
              <a:rPr lang="ru-RU" sz="1100" dirty="0" smtClean="0">
                <a:latin typeface="Times New Roman"/>
                <a:ea typeface="Calibri"/>
                <a:cs typeface="Times New Roman"/>
              </a:rPr>
              <a:t>Бутаковское сельское поселение, д. </a:t>
            </a:r>
            <a:r>
              <a:rPr lang="ru-RU" sz="1100" dirty="0" err="1" smtClean="0">
                <a:latin typeface="Times New Roman"/>
                <a:ea typeface="Calibri"/>
                <a:cs typeface="Times New Roman"/>
              </a:rPr>
              <a:t>Мамешево</a:t>
            </a:r>
            <a:endParaRPr lang="ru-RU" sz="1100" dirty="0" smtClean="0">
              <a:latin typeface="Times New Roman"/>
              <a:ea typeface="Calibri"/>
              <a:cs typeface="Times New Roman"/>
            </a:endParaRPr>
          </a:p>
          <a:p>
            <a:pPr algn="ctr"/>
            <a:r>
              <a:rPr lang="ru-RU" sz="1100" dirty="0" smtClean="0">
                <a:latin typeface="Times New Roman"/>
                <a:ea typeface="Calibri"/>
                <a:cs typeface="Times New Roman"/>
              </a:rPr>
              <a:t>Возможно обустройство мест  пешими прогулками, отдыха и туризма, наблюдения за природой, пикников и иной деятельности.</a:t>
            </a:r>
          </a:p>
          <a:p>
            <a:pPr algn="ctr"/>
            <a:r>
              <a:rPr lang="ru-RU" sz="1100" dirty="0" smtClean="0">
                <a:latin typeface="Times New Roman"/>
                <a:ea typeface="Calibri"/>
                <a:cs typeface="Times New Roman"/>
              </a:rPr>
              <a:t>Площадка расположена  в 12 км от р. </a:t>
            </a:r>
            <a:r>
              <a:rPr lang="ru-RU" sz="1100" dirty="0" err="1" smtClean="0">
                <a:latin typeface="Times New Roman"/>
                <a:ea typeface="Calibri"/>
                <a:cs typeface="Times New Roman"/>
              </a:rPr>
              <a:t>ц</a:t>
            </a:r>
            <a:r>
              <a:rPr lang="ru-RU" sz="1100" dirty="0" smtClean="0">
                <a:latin typeface="Times New Roman"/>
                <a:ea typeface="Calibri"/>
                <a:cs typeface="Times New Roman"/>
              </a:rPr>
              <a:t>. Знаменское, </a:t>
            </a:r>
          </a:p>
          <a:p>
            <a:pPr algn="ctr"/>
            <a:r>
              <a:rPr lang="ru-RU" sz="1100" dirty="0" smtClean="0">
                <a:latin typeface="Times New Roman"/>
                <a:ea typeface="Calibri"/>
                <a:cs typeface="Times New Roman"/>
              </a:rPr>
              <a:t>в 690 м. на север от границы населенного пункта Мамешево 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5000628" y="1119221"/>
          <a:ext cx="3857620" cy="4590927"/>
        </p:xfrm>
        <a:graphic>
          <a:graphicData uri="http://schemas.openxmlformats.org/drawingml/2006/table">
            <a:tbl>
              <a:tblPr/>
              <a:tblGrid>
                <a:gridCol w="1857388"/>
                <a:gridCol w="2000232"/>
              </a:tblGrid>
              <a:tr h="5635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/>
                          <a:ea typeface="Calibri"/>
                          <a:cs typeface="Times New Roman"/>
                        </a:rPr>
                        <a:t>Кадастровый номер земельного участка (Кадастровый квартал) </a:t>
                      </a:r>
                      <a:endParaRPr lang="ru-RU" sz="105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55:05:010005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4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Площадь в квадратных метрах</a:t>
                      </a:r>
                      <a:endParaRPr lang="ru-RU" sz="105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/>
                          <a:ea typeface="Calibri"/>
                          <a:cs typeface="Times New Roman"/>
                        </a:rPr>
                        <a:t>22573</a:t>
                      </a:r>
                      <a:endParaRPr lang="ru-RU" sz="105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20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Собственник участка</a:t>
                      </a:r>
                      <a:endParaRPr lang="ru-RU" sz="1050" dirty="0">
                        <a:solidFill>
                          <a:schemeClr val="tx1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Земельный</a:t>
                      </a:r>
                      <a:r>
                        <a:rPr lang="ru-RU" sz="1050" b="0" i="0" u="none" strike="noStrike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участок, </a:t>
                      </a:r>
                      <a:r>
                        <a:rPr lang="ru-RU" sz="1050" b="0" i="0" u="none" strike="noStrike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 государственная собственность на который не разграничена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Категория земель. Вид разрешенного использования</a:t>
                      </a:r>
                      <a:endParaRPr lang="ru-RU" sz="1050" dirty="0">
                        <a:solidFill>
                          <a:schemeClr val="tx1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Земли сельскохозяйственного назначения.</a:t>
                      </a:r>
                      <a:endParaRPr lang="ru-RU" sz="105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Разрешенное использование</a:t>
                      </a: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Осуществление рекреационной</a:t>
                      </a:r>
                      <a:r>
                        <a:rPr lang="ru-RU" sz="105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деятельности</a:t>
                      </a:r>
                      <a:endParaRPr lang="ru-RU" sz="105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Объекты недвижимости, находящиеся на участке</a:t>
                      </a:r>
                      <a:endParaRPr lang="ru-RU" sz="105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отсутствует</a:t>
                      </a:r>
                      <a:endParaRPr lang="ru-RU" sz="105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Наличие инфраструктуры на участке:</a:t>
                      </a:r>
                      <a:endParaRPr lang="ru-RU" sz="105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отсутствует</a:t>
                      </a:r>
                      <a:endParaRPr lang="ru-RU" sz="105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4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Обременение</a:t>
                      </a:r>
                      <a:r>
                        <a:rPr lang="ru-RU" sz="105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участка</a:t>
                      </a:r>
                      <a:endParaRPr lang="ru-RU" sz="105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отсутствует</a:t>
                      </a:r>
                      <a:endParaRPr lang="ru-RU" sz="105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59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Способ передачи участка для бизнеса</a:t>
                      </a:r>
                      <a:endParaRPr lang="ru-RU" sz="105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аренда</a:t>
                      </a:r>
                      <a:endParaRPr lang="ru-RU" sz="105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28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Контактная </a:t>
                      </a:r>
                      <a:r>
                        <a:rPr lang="ru-RU" sz="105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информация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Times New Roman"/>
                          <a:ea typeface="Calibri"/>
                          <a:cs typeface="Times New Roman"/>
                        </a:rPr>
                        <a:t>Тел. 8 (38179)21428, 22425</a:t>
                      </a:r>
                      <a:r>
                        <a:rPr lang="ru-RU" sz="105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адрес </a:t>
                      </a:r>
                      <a:r>
                        <a:rPr lang="ru-RU" sz="105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эл</a:t>
                      </a:r>
                      <a:r>
                        <a:rPr lang="ru-RU" sz="105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. почты: </a:t>
                      </a:r>
                      <a:r>
                        <a:rPr lang="en-US" sz="105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ekonom_znam@mail.ru</a:t>
                      </a:r>
                      <a:endParaRPr lang="ru-RU" sz="105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142984"/>
            <a:ext cx="4364963" cy="410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 rot="20877425">
            <a:off x="1142976" y="1816703"/>
            <a:ext cx="2000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Оз.Мамешевское</a:t>
            </a:r>
            <a:endParaRPr lang="ru-RU" sz="1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285720" y="3357562"/>
            <a:ext cx="1071570" cy="7143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 rot="1981721">
            <a:off x="79669" y="3932718"/>
            <a:ext cx="1732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л.Центральная</a:t>
            </a:r>
            <a:endParaRPr lang="ru-RU" sz="1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ksamodinskiy\Desktop\Концепция.png"/>
          <p:cNvPicPr>
            <a:picLocks noChangeAspect="1" noChangeArrowheads="1"/>
          </p:cNvPicPr>
          <p:nvPr/>
        </p:nvPicPr>
        <p:blipFill>
          <a:blip r:embed="rId2" cstate="print"/>
          <a:srcRect t="3150" b="3379"/>
          <a:stretch>
            <a:fillRect/>
          </a:stretch>
        </p:blipFill>
        <p:spPr bwMode="auto">
          <a:xfrm>
            <a:off x="0" y="404664"/>
            <a:ext cx="9105900" cy="6453336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81000" y="1219200"/>
            <a:ext cx="3384376" cy="3296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C:\Users\oivahnenko\ИВА\11 Инвестплощадки\РГ\Азово\1 п Азово.jpg"/>
          <p:cNvPicPr/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3158" b="1895"/>
          <a:stretch>
            <a:fillRect/>
          </a:stretch>
        </p:blipFill>
        <p:spPr bwMode="auto">
          <a:xfrm>
            <a:off x="5105400" y="1066800"/>
            <a:ext cx="3838572" cy="3429000"/>
          </a:xfrm>
          <a:prstGeom prst="rect">
            <a:avLst/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8172400" y="623731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Georgia" pitchFamily="18" charset="0"/>
                <a:cs typeface="Tahoma" pitchFamily="34" charset="0"/>
              </a:rPr>
              <a:t>1</a:t>
            </a:r>
            <a:r>
              <a:rPr lang="en-US" dirty="0" smtClean="0">
                <a:solidFill>
                  <a:schemeClr val="bg1"/>
                </a:solidFill>
                <a:latin typeface="Georgia" pitchFamily="18" charset="0"/>
                <a:cs typeface="Tahoma" pitchFamily="34" charset="0"/>
              </a:rPr>
              <a:t>6</a:t>
            </a:r>
            <a:endParaRPr lang="ru-RU" dirty="0">
              <a:solidFill>
                <a:schemeClr val="bg1"/>
              </a:solidFill>
              <a:latin typeface="Georgia" pitchFamily="18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7679" t="28925" r="11798" b="5614"/>
          <a:stretch>
            <a:fillRect/>
          </a:stretch>
        </p:blipFill>
        <p:spPr bwMode="auto">
          <a:xfrm>
            <a:off x="2667000" y="3429000"/>
            <a:ext cx="4495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3"/>
          <p:cNvSpPr>
            <a:spLocks noChangeArrowheads="1"/>
          </p:cNvSpPr>
          <p:nvPr/>
        </p:nvSpPr>
        <p:spPr bwMode="auto">
          <a:xfrm>
            <a:off x="0" y="2852936"/>
            <a:ext cx="9144000" cy="20005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 smtClean="0">
                <a:solidFill>
                  <a:schemeClr val="accent4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http</a:t>
            </a:r>
            <a:r>
              <a:rPr lang="en-US" sz="6000" b="1" dirty="0">
                <a:solidFill>
                  <a:schemeClr val="accent4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://investomsk.ru</a:t>
            </a:r>
            <a:r>
              <a:rPr lang="en-US" sz="6000" b="1" dirty="0" smtClean="0">
                <a:solidFill>
                  <a:schemeClr val="accent4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/</a:t>
            </a:r>
            <a:endParaRPr lang="ru-RU" sz="6000" b="1" dirty="0" smtClean="0">
              <a:solidFill>
                <a:schemeClr val="accent4">
                  <a:lumMod val="50000"/>
                </a:schemeClr>
              </a:solidFill>
              <a:latin typeface="Georgia" pitchFamily="18" charset="0"/>
              <a:cs typeface="Arial" pitchFamily="34" charset="0"/>
            </a:endParaRPr>
          </a:p>
          <a:p>
            <a:pPr algn="ctr">
              <a:defRPr/>
            </a:pP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http://znam.omskportal.ru/omsu/znam-3-52-212-1/otrasl/investici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2"/>
          <p:cNvSpPr/>
          <p:nvPr/>
        </p:nvSpPr>
        <p:spPr>
          <a:xfrm>
            <a:off x="0" y="76200"/>
            <a:ext cx="7620000" cy="457200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endParaRPr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bject 4"/>
          <p:cNvSpPr txBox="1">
            <a:spLocks/>
          </p:cNvSpPr>
          <p:nvPr/>
        </p:nvSpPr>
        <p:spPr>
          <a:xfrm>
            <a:off x="0" y="43111"/>
            <a:ext cx="7467600" cy="7950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2500" b="1" kern="0" spc="-70" dirty="0" smtClean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Инвестиционный портал</a:t>
            </a:r>
          </a:p>
          <a:p>
            <a:pPr marL="12700">
              <a:spcBef>
                <a:spcPts val="100"/>
              </a:spcBef>
            </a:pPr>
            <a:endParaRPr kumimoji="0" lang="ru-RU" sz="2500" b="1" i="0" u="none" strike="noStrike" kern="0" cap="none" spc="0" normalizeH="0" baseline="0" noProof="0" dirty="0">
              <a:ln>
                <a:noFill/>
              </a:ln>
              <a:solidFill>
                <a:srgbClr val="EF4123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533400"/>
            <a:ext cx="7613650" cy="394970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533400"/>
            <a:ext cx="74676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spc="-7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Контактная информация</a:t>
            </a:r>
            <a:endParaRPr sz="2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1000" y="1295400"/>
            <a:ext cx="8001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Администрация Знаменского муниципального района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Адрес: 646550, с.Знаменское, ул.Ленина, 13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Глава района: Максимов Сергей Викторович,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Тел. 8(38179)21204, факс 8(38179)21458.</a:t>
            </a: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znam@mr.omskportal.ru</a:t>
            </a:r>
            <a:endParaRPr lang="en-US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Комитет по экономике и управлению муниципальным имуществом Администрации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Знаменского муниципального района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Адрес: 646550, с.Знаменское, ул.Ленина, 13, каб.23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Председатель Комитета: Муравская Мария Ивановна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Тел., факс 8(38179)214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E-mail: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3"/>
              </a:rPr>
              <a:t>ekonom_znam@mail.ru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>
          <a:xfrm>
            <a:off x="571472" y="1285860"/>
            <a:ext cx="8143932" cy="461665"/>
          </a:xfrm>
        </p:spPr>
        <p:txBody>
          <a:bodyPr/>
          <a:lstStyle/>
          <a:p>
            <a:r>
              <a:rPr lang="ru-RU" dirty="0" smtClean="0"/>
              <a:t>Объем отгруженных товаров собственного производства (без субъектов малого предпринимательства) за 2023 год – …. тыс.руб.</a:t>
            </a:r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571472" y="2071678"/>
            <a:ext cx="8143932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Объем инвестиций</a:t>
            </a:r>
            <a:r>
              <a:rPr kumimoji="0" lang="ru-RU" sz="1500" b="0" i="0" u="none" strike="noStrike" kern="0" cap="none" spc="0" normalizeH="0" noProof="0" dirty="0" smtClean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в основной капитал за</a:t>
            </a:r>
            <a:r>
              <a:rPr kumimoji="0" lang="ru-RU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2023 год – 57314 тыс.руб.</a:t>
            </a:r>
            <a:endParaRPr kumimoji="0" lang="ru-RU" sz="1500" b="0" i="0" u="none" strike="noStrike" kern="0" cap="none" spc="0" normalizeH="0" baseline="0" noProof="0" dirty="0">
              <a:ln>
                <a:noFill/>
              </a:ln>
              <a:solidFill>
                <a:srgbClr val="0066B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571472" y="2714620"/>
            <a:ext cx="8143932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00" kern="0" dirty="0" smtClean="0">
                <a:solidFill>
                  <a:srgbClr val="0066B3"/>
                </a:solidFill>
                <a:latin typeface="Arial"/>
                <a:cs typeface="Arial"/>
              </a:rPr>
              <a:t>Численность населения на 01.01.2024 </a:t>
            </a:r>
            <a:r>
              <a:rPr kumimoji="0" lang="ru-RU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года – 9777 человек</a:t>
            </a:r>
            <a:endParaRPr kumimoji="0" lang="ru-RU" sz="1500" b="0" i="0" u="none" strike="noStrike" kern="0" cap="none" spc="0" normalizeH="0" baseline="0" noProof="0" dirty="0">
              <a:ln>
                <a:noFill/>
              </a:ln>
              <a:solidFill>
                <a:srgbClr val="0066B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71472" y="4286256"/>
            <a:ext cx="821537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00" kern="0" dirty="0" smtClean="0">
                <a:solidFill>
                  <a:srgbClr val="0066B3"/>
                </a:solidFill>
                <a:latin typeface="Arial"/>
                <a:cs typeface="Arial"/>
              </a:rPr>
              <a:t>Уровень общей безработицы на 01.01.2024 </a:t>
            </a:r>
            <a:r>
              <a:rPr kumimoji="0" lang="ru-RU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года составляет</a:t>
            </a:r>
            <a:r>
              <a:rPr kumimoji="0" lang="ru-RU" sz="1500" b="0" i="0" u="none" strike="noStrike" kern="0" cap="none" spc="0" normalizeH="0" noProof="0" dirty="0" smtClean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11,5 %, зарегистрированной безработицы – 1,9 % от экономически активного населения</a:t>
            </a:r>
            <a:endParaRPr kumimoji="0" lang="ru-RU" sz="1500" b="0" i="0" u="none" strike="noStrike" kern="0" cap="none" spc="0" normalizeH="0" baseline="0" noProof="0" dirty="0">
              <a:ln>
                <a:noFill/>
              </a:ln>
              <a:solidFill>
                <a:srgbClr val="0066B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571472" y="3357562"/>
            <a:ext cx="8286808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00" kern="0" dirty="0" smtClean="0">
                <a:solidFill>
                  <a:srgbClr val="0066B3"/>
                </a:solidFill>
                <a:latin typeface="Arial"/>
                <a:cs typeface="Arial"/>
              </a:rPr>
              <a:t>Среднемесячная номинальная начисленная заработная плата за  2023 год составила – 36328,9 рублей</a:t>
            </a:r>
            <a:endParaRPr kumimoji="0" lang="ru-RU" sz="1500" b="0" i="0" u="none" strike="noStrike" kern="0" cap="none" spc="0" normalizeH="0" baseline="0" noProof="0" dirty="0">
              <a:ln>
                <a:noFill/>
              </a:ln>
              <a:solidFill>
                <a:srgbClr val="0066B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2"/>
          <p:cNvSpPr/>
          <p:nvPr/>
        </p:nvSpPr>
        <p:spPr>
          <a:xfrm>
            <a:off x="158750" y="428604"/>
            <a:ext cx="8628092" cy="394970"/>
          </a:xfrm>
          <a:custGeom>
            <a:avLst/>
            <a:gdLst/>
            <a:ahLst/>
            <a:cxnLst/>
            <a:rect l="l" t="t" r="r" b="b"/>
            <a:pathLst>
              <a:path w="3839845" h="394969">
                <a:moveTo>
                  <a:pt x="0" y="394817"/>
                </a:moveTo>
                <a:lnTo>
                  <a:pt x="3839298" y="394817"/>
                </a:lnTo>
                <a:lnTo>
                  <a:pt x="3839298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показатели социально-экономического развития</a:t>
            </a:r>
            <a:endParaRPr sz="2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>
          <a:xfrm>
            <a:off x="571472" y="1714488"/>
            <a:ext cx="8143932" cy="494702"/>
          </a:xfrm>
        </p:spPr>
        <p:txBody>
          <a:bodyPr/>
          <a:lstStyle/>
          <a:p>
            <a:r>
              <a:rPr lang="ru-RU" dirty="0" smtClean="0"/>
              <a:t>ОБРАЗОВАНИЕ:</a:t>
            </a:r>
          </a:p>
          <a:p>
            <a:r>
              <a:rPr lang="ru-RU" dirty="0" smtClean="0"/>
              <a:t>12 общеобразовательных школ</a:t>
            </a:r>
          </a:p>
          <a:p>
            <a:r>
              <a:rPr lang="ru-RU" dirty="0" smtClean="0"/>
              <a:t>7 дошкольных образовательных учреждений</a:t>
            </a:r>
          </a:p>
          <a:p>
            <a:r>
              <a:rPr lang="ru-RU" dirty="0" smtClean="0"/>
              <a:t>2 учреждения дополнительного образования</a:t>
            </a:r>
            <a:endParaRPr lang="ru-RU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71472" y="4643446"/>
            <a:ext cx="8215370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КУЛЬТУРА всего 41</a:t>
            </a:r>
            <a:r>
              <a:rPr kumimoji="0" lang="ru-RU" sz="1500" b="0" i="0" u="none" strike="noStrike" kern="0" cap="none" spc="0" normalizeH="0" noProof="0" dirty="0" smtClean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учреждение, из них</a:t>
            </a:r>
            <a:r>
              <a:rPr kumimoji="0" lang="ru-RU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00" kern="0" dirty="0" smtClean="0">
                <a:solidFill>
                  <a:srgbClr val="0066B3"/>
                </a:solidFill>
                <a:latin typeface="Arial"/>
                <a:cs typeface="Arial"/>
              </a:rPr>
              <a:t>14 учреждений  – библиотечное дело;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 учреждения – музейная деятельность;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00" kern="0" dirty="0" smtClean="0">
                <a:solidFill>
                  <a:srgbClr val="0066B3"/>
                </a:solidFill>
                <a:latin typeface="Arial"/>
                <a:cs typeface="Arial"/>
              </a:rPr>
              <a:t>24 учреждения – культурно-досуговая деятельность, в т.ч. 1- Центр русской традиционной культуры «Истоки»;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00" kern="0" dirty="0" smtClean="0">
                <a:solidFill>
                  <a:srgbClr val="0066B3"/>
                </a:solidFill>
                <a:latin typeface="Arial"/>
                <a:cs typeface="Arial"/>
              </a:rPr>
              <a:t>1 учреждение – дополнительное образование (детская школа искусств)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0" cap="none" spc="0" normalizeH="0" baseline="0" noProof="0" dirty="0" smtClean="0">
              <a:ln>
                <a:noFill/>
              </a:ln>
              <a:solidFill>
                <a:srgbClr val="0066B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0" cap="none" spc="0" normalizeH="0" baseline="0" noProof="0" dirty="0">
              <a:ln>
                <a:noFill/>
              </a:ln>
              <a:solidFill>
                <a:srgbClr val="0066B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2"/>
          <p:cNvSpPr/>
          <p:nvPr/>
        </p:nvSpPr>
        <p:spPr>
          <a:xfrm>
            <a:off x="158750" y="428604"/>
            <a:ext cx="3627432" cy="394970"/>
          </a:xfrm>
          <a:custGeom>
            <a:avLst/>
            <a:gdLst/>
            <a:ahLst/>
            <a:cxnLst/>
            <a:rect l="l" t="t" r="r" b="b"/>
            <a:pathLst>
              <a:path w="3839845" h="394969">
                <a:moveTo>
                  <a:pt x="0" y="394817"/>
                </a:moveTo>
                <a:lnTo>
                  <a:pt x="3839298" y="394817"/>
                </a:lnTo>
                <a:lnTo>
                  <a:pt x="3839298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Социальная сфера</a:t>
            </a:r>
            <a:endParaRPr sz="2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3286124"/>
            <a:ext cx="307183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3" y="1000108"/>
            <a:ext cx="307183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>
          <a:xfrm>
            <a:off x="571472" y="1214422"/>
            <a:ext cx="8143932" cy="1000274"/>
          </a:xfrm>
        </p:spPr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Финансовая поддержка: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Предоставление грантов начинающим предпринимателям и гражданам на создание и развитие собственного бизнеса на территории Знаменского муниципального района;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Предоставление субсидии на возмещение части затрат приобретаемого оборудования.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71472" y="2643182"/>
            <a:ext cx="8215370" cy="14619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Имущественная поддержка: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00" kern="0" dirty="0" smtClean="0">
                <a:solidFill>
                  <a:srgbClr val="0066B3"/>
                </a:solidFill>
                <a:latin typeface="Times New Roman" pitchFamily="18" charset="0"/>
                <a:cs typeface="Times New Roman" pitchFamily="18" charset="0"/>
              </a:rPr>
              <a:t>Предоставление имущества во владение и (или) пользование субъектам малого и среднего предпринимательства и организациям, образующим инфраструктуру поддержки субъектов малого и среднего предпринимательства </a:t>
            </a:r>
            <a:endParaRPr kumimoji="0" lang="ru-RU" sz="1500" b="0" i="0" u="none" strike="noStrike" kern="0" cap="none" spc="0" normalizeH="0" baseline="0" noProof="0" dirty="0" smtClean="0">
              <a:ln>
                <a:noFill/>
              </a:ln>
              <a:solidFill>
                <a:srgbClr val="0066B3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0" cap="none" spc="0" normalizeH="0" baseline="0" noProof="0" dirty="0" smtClean="0">
              <a:ln>
                <a:noFill/>
              </a:ln>
              <a:solidFill>
                <a:srgbClr val="0066B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0" cap="none" spc="0" normalizeH="0" baseline="0" noProof="0" dirty="0">
              <a:ln>
                <a:noFill/>
              </a:ln>
              <a:solidFill>
                <a:srgbClr val="0066B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2"/>
          <p:cNvSpPr/>
          <p:nvPr/>
        </p:nvSpPr>
        <p:spPr>
          <a:xfrm>
            <a:off x="357158" y="428604"/>
            <a:ext cx="3714776" cy="394970"/>
          </a:xfrm>
          <a:custGeom>
            <a:avLst/>
            <a:gdLst/>
            <a:ahLst/>
            <a:cxnLst/>
            <a:rect l="l" t="t" r="r" b="b"/>
            <a:pathLst>
              <a:path w="3839845" h="394969">
                <a:moveTo>
                  <a:pt x="0" y="394817"/>
                </a:moveTo>
                <a:lnTo>
                  <a:pt x="3839298" y="394817"/>
                </a:lnTo>
                <a:lnTo>
                  <a:pt x="3839298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Меры поддержки</a:t>
            </a:r>
            <a:endParaRPr sz="2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571472" y="4214818"/>
            <a:ext cx="8072494" cy="28469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kern="0" dirty="0" smtClean="0">
                <a:solidFill>
                  <a:srgbClr val="0066B3"/>
                </a:solidFill>
                <a:latin typeface="Arial"/>
                <a:cs typeface="Arial"/>
              </a:rPr>
              <a:t>Консультационная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поддержка: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00" kern="0" dirty="0" smtClean="0">
                <a:solidFill>
                  <a:srgbClr val="0066B3"/>
                </a:solidFill>
                <a:latin typeface="Times New Roman" pitchFamily="18" charset="0"/>
                <a:cs typeface="Times New Roman" pitchFamily="18" charset="0"/>
              </a:rPr>
              <a:t>Консультационную поддержку оказывают: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500" kern="0" dirty="0" smtClean="0">
              <a:solidFill>
                <a:srgbClr val="0066B3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Комитет </a:t>
            </a:r>
            <a:r>
              <a:rPr lang="ru-RU" sz="1500" kern="0" dirty="0" smtClean="0">
                <a:solidFill>
                  <a:srgbClr val="0066B3"/>
                </a:solidFill>
                <a:latin typeface="Times New Roman" pitchFamily="18" charset="0"/>
                <a:cs typeface="Times New Roman" pitchFamily="18" charset="0"/>
              </a:rPr>
              <a:t>сельского хозяйства и продовольствия Администрации Знаменского муниципального района Омской области;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ru-RU" sz="1500" kern="0" dirty="0" smtClean="0">
              <a:solidFill>
                <a:srgbClr val="0066B3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Комитет по экономике и управлению муниципальным имуществом Администрации Знаменского муниципального района Омской области;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500" b="0" i="0" u="none" strike="noStrike" kern="0" cap="none" spc="0" normalizeH="0" baseline="0" noProof="0" dirty="0" smtClean="0">
              <a:ln>
                <a:noFill/>
              </a:ln>
              <a:solidFill>
                <a:srgbClr val="0066B3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500" kern="0" dirty="0" smtClean="0">
                <a:solidFill>
                  <a:srgbClr val="0066B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kern="0" dirty="0" err="1" smtClean="0">
                <a:solidFill>
                  <a:srgbClr val="0066B3"/>
                </a:solidFill>
                <a:latin typeface="Times New Roman" pitchFamily="18" charset="0"/>
                <a:cs typeface="Times New Roman" pitchFamily="18" charset="0"/>
              </a:rPr>
              <a:t>КУ</a:t>
            </a:r>
            <a:r>
              <a:rPr lang="ru-RU" sz="1500" kern="0" dirty="0" smtClean="0">
                <a:solidFill>
                  <a:srgbClr val="0066B3"/>
                </a:solidFill>
                <a:latin typeface="Times New Roman" pitchFamily="18" charset="0"/>
                <a:cs typeface="Times New Roman" pitchFamily="18" charset="0"/>
              </a:rPr>
              <a:t> «Центр занятости населения» Знаменского муниципального района.</a:t>
            </a:r>
            <a:endParaRPr kumimoji="0" lang="ru-RU" sz="1500" b="0" i="0" u="none" strike="noStrike" kern="0" cap="none" spc="0" normalizeH="0" baseline="0" noProof="0" dirty="0" smtClean="0">
              <a:ln>
                <a:noFill/>
              </a:ln>
              <a:solidFill>
                <a:srgbClr val="0066B3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0" cap="none" spc="0" normalizeH="0" baseline="0" noProof="0" dirty="0" smtClean="0">
              <a:ln>
                <a:noFill/>
              </a:ln>
              <a:solidFill>
                <a:srgbClr val="0066B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0" cap="none" spc="0" normalizeH="0" baseline="0" noProof="0" dirty="0">
              <a:ln>
                <a:noFill/>
              </a:ln>
              <a:solidFill>
                <a:srgbClr val="0066B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>
          <a:xfrm>
            <a:off x="3286116" y="1285861"/>
            <a:ext cx="5715040" cy="230832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Торговля розничная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357554" y="3071810"/>
            <a:ext cx="542928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sz="1400" kern="0" dirty="0" smtClean="0">
                <a:solidFill>
                  <a:srgbClr val="0066B3"/>
                </a:solidFill>
                <a:latin typeface="Times New Roman" pitchFamily="18" charset="0"/>
                <a:cs typeface="Times New Roman" pitchFamily="18" charset="0"/>
              </a:rPr>
              <a:t>  Сельское, лесное хозяйство, охота, рыболовство, рыбоводство</a:t>
            </a:r>
          </a:p>
        </p:txBody>
      </p:sp>
      <p:sp>
        <p:nvSpPr>
          <p:cNvPr id="8" name="object 2"/>
          <p:cNvSpPr/>
          <p:nvPr/>
        </p:nvSpPr>
        <p:spPr>
          <a:xfrm>
            <a:off x="357158" y="428604"/>
            <a:ext cx="5143536" cy="394970"/>
          </a:xfrm>
          <a:custGeom>
            <a:avLst/>
            <a:gdLst/>
            <a:ahLst/>
            <a:cxnLst/>
            <a:rect l="l" t="t" r="r" b="b"/>
            <a:pathLst>
              <a:path w="3839845" h="394969">
                <a:moveTo>
                  <a:pt x="0" y="394817"/>
                </a:moveTo>
                <a:lnTo>
                  <a:pt x="3839298" y="394817"/>
                </a:lnTo>
                <a:lnTo>
                  <a:pt x="3839298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Действующий бизнес</a:t>
            </a:r>
            <a:endParaRPr sz="2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571472" y="4286256"/>
            <a:ext cx="4000528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0" cap="none" spc="0" normalizeH="0" baseline="0" noProof="0" dirty="0" smtClean="0">
              <a:ln>
                <a:noFill/>
              </a:ln>
              <a:solidFill>
                <a:srgbClr val="0066B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0" cap="none" spc="0" normalizeH="0" baseline="0" noProof="0" dirty="0">
              <a:ln>
                <a:noFill/>
              </a:ln>
              <a:solidFill>
                <a:srgbClr val="0066B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12"/>
          <p:cNvSpPr/>
          <p:nvPr/>
        </p:nvSpPr>
        <p:spPr>
          <a:xfrm>
            <a:off x="2428860" y="1214422"/>
            <a:ext cx="785818" cy="423858"/>
          </a:xfrm>
          <a:custGeom>
            <a:avLst/>
            <a:gdLst/>
            <a:ahLst/>
            <a:cxnLst/>
            <a:rect l="l" t="t" r="r" b="b"/>
            <a:pathLst>
              <a:path w="1332229" h="1332229">
                <a:moveTo>
                  <a:pt x="666102" y="0"/>
                </a:moveTo>
                <a:lnTo>
                  <a:pt x="618531" y="1672"/>
                </a:lnTo>
                <a:lnTo>
                  <a:pt x="571863" y="6614"/>
                </a:lnTo>
                <a:lnTo>
                  <a:pt x="526211" y="14714"/>
                </a:lnTo>
                <a:lnTo>
                  <a:pt x="481687" y="25858"/>
                </a:lnTo>
                <a:lnTo>
                  <a:pt x="438404" y="39934"/>
                </a:lnTo>
                <a:lnTo>
                  <a:pt x="396474" y="56828"/>
                </a:lnTo>
                <a:lnTo>
                  <a:pt x="356011" y="76429"/>
                </a:lnTo>
                <a:lnTo>
                  <a:pt x="317127" y="98624"/>
                </a:lnTo>
                <a:lnTo>
                  <a:pt x="279935" y="123299"/>
                </a:lnTo>
                <a:lnTo>
                  <a:pt x="244547" y="150342"/>
                </a:lnTo>
                <a:lnTo>
                  <a:pt x="211076" y="179640"/>
                </a:lnTo>
                <a:lnTo>
                  <a:pt x="179636" y="211081"/>
                </a:lnTo>
                <a:lnTo>
                  <a:pt x="150338" y="244552"/>
                </a:lnTo>
                <a:lnTo>
                  <a:pt x="123295" y="279940"/>
                </a:lnTo>
                <a:lnTo>
                  <a:pt x="98621" y="317133"/>
                </a:lnTo>
                <a:lnTo>
                  <a:pt x="76427" y="356017"/>
                </a:lnTo>
                <a:lnTo>
                  <a:pt x="56826" y="396480"/>
                </a:lnTo>
                <a:lnTo>
                  <a:pt x="39932" y="438409"/>
                </a:lnTo>
                <a:lnTo>
                  <a:pt x="25857" y="481691"/>
                </a:lnTo>
                <a:lnTo>
                  <a:pt x="14713" y="526215"/>
                </a:lnTo>
                <a:lnTo>
                  <a:pt x="6614" y="571866"/>
                </a:lnTo>
                <a:lnTo>
                  <a:pt x="1672" y="618533"/>
                </a:lnTo>
                <a:lnTo>
                  <a:pt x="0" y="666102"/>
                </a:lnTo>
                <a:lnTo>
                  <a:pt x="1672" y="713672"/>
                </a:lnTo>
                <a:lnTo>
                  <a:pt x="6614" y="760340"/>
                </a:lnTo>
                <a:lnTo>
                  <a:pt x="14713" y="805993"/>
                </a:lnTo>
                <a:lnTo>
                  <a:pt x="25857" y="850517"/>
                </a:lnTo>
                <a:lnTo>
                  <a:pt x="39932" y="893800"/>
                </a:lnTo>
                <a:lnTo>
                  <a:pt x="56826" y="935729"/>
                </a:lnTo>
                <a:lnTo>
                  <a:pt x="76427" y="976192"/>
                </a:lnTo>
                <a:lnTo>
                  <a:pt x="98621" y="1015077"/>
                </a:lnTo>
                <a:lnTo>
                  <a:pt x="123295" y="1052269"/>
                </a:lnTo>
                <a:lnTo>
                  <a:pt x="150338" y="1087657"/>
                </a:lnTo>
                <a:lnTo>
                  <a:pt x="179636" y="1121127"/>
                </a:lnTo>
                <a:lnTo>
                  <a:pt x="211076" y="1152568"/>
                </a:lnTo>
                <a:lnTo>
                  <a:pt x="244547" y="1181866"/>
                </a:lnTo>
                <a:lnTo>
                  <a:pt x="279935" y="1208908"/>
                </a:lnTo>
                <a:lnTo>
                  <a:pt x="317127" y="1233583"/>
                </a:lnTo>
                <a:lnTo>
                  <a:pt x="356011" y="1255777"/>
                </a:lnTo>
                <a:lnTo>
                  <a:pt x="396474" y="1275377"/>
                </a:lnTo>
                <a:lnTo>
                  <a:pt x="438404" y="1292271"/>
                </a:lnTo>
                <a:lnTo>
                  <a:pt x="481687" y="1306347"/>
                </a:lnTo>
                <a:lnTo>
                  <a:pt x="526211" y="1317490"/>
                </a:lnTo>
                <a:lnTo>
                  <a:pt x="571863" y="1325589"/>
                </a:lnTo>
                <a:lnTo>
                  <a:pt x="618531" y="1330532"/>
                </a:lnTo>
                <a:lnTo>
                  <a:pt x="666102" y="1332204"/>
                </a:lnTo>
                <a:lnTo>
                  <a:pt x="713672" y="1330532"/>
                </a:lnTo>
                <a:lnTo>
                  <a:pt x="760340" y="1325589"/>
                </a:lnTo>
                <a:lnTo>
                  <a:pt x="805993" y="1317490"/>
                </a:lnTo>
                <a:lnTo>
                  <a:pt x="850517" y="1306347"/>
                </a:lnTo>
                <a:lnTo>
                  <a:pt x="893800" y="1292271"/>
                </a:lnTo>
                <a:lnTo>
                  <a:pt x="935729" y="1275377"/>
                </a:lnTo>
                <a:lnTo>
                  <a:pt x="976192" y="1255777"/>
                </a:lnTo>
                <a:lnTo>
                  <a:pt x="1015077" y="1233583"/>
                </a:lnTo>
                <a:lnTo>
                  <a:pt x="1052269" y="1208908"/>
                </a:lnTo>
                <a:lnTo>
                  <a:pt x="1087657" y="1181866"/>
                </a:lnTo>
                <a:lnTo>
                  <a:pt x="1121127" y="1152568"/>
                </a:lnTo>
                <a:lnTo>
                  <a:pt x="1152568" y="1121127"/>
                </a:lnTo>
                <a:lnTo>
                  <a:pt x="1181866" y="1087657"/>
                </a:lnTo>
                <a:lnTo>
                  <a:pt x="1208908" y="1052269"/>
                </a:lnTo>
                <a:lnTo>
                  <a:pt x="1233583" y="1015077"/>
                </a:lnTo>
                <a:lnTo>
                  <a:pt x="1255777" y="976192"/>
                </a:lnTo>
                <a:lnTo>
                  <a:pt x="1275377" y="935729"/>
                </a:lnTo>
                <a:lnTo>
                  <a:pt x="1292271" y="893800"/>
                </a:lnTo>
                <a:lnTo>
                  <a:pt x="1306347" y="850517"/>
                </a:lnTo>
                <a:lnTo>
                  <a:pt x="1317490" y="805993"/>
                </a:lnTo>
                <a:lnTo>
                  <a:pt x="1325589" y="760340"/>
                </a:lnTo>
                <a:lnTo>
                  <a:pt x="1330532" y="713672"/>
                </a:lnTo>
                <a:lnTo>
                  <a:pt x="1332204" y="666102"/>
                </a:lnTo>
                <a:lnTo>
                  <a:pt x="1330532" y="618533"/>
                </a:lnTo>
                <a:lnTo>
                  <a:pt x="1325589" y="571866"/>
                </a:lnTo>
                <a:lnTo>
                  <a:pt x="1317490" y="526215"/>
                </a:lnTo>
                <a:lnTo>
                  <a:pt x="1306347" y="481691"/>
                </a:lnTo>
                <a:lnTo>
                  <a:pt x="1292271" y="438409"/>
                </a:lnTo>
                <a:lnTo>
                  <a:pt x="1275377" y="396480"/>
                </a:lnTo>
                <a:lnTo>
                  <a:pt x="1255777" y="356017"/>
                </a:lnTo>
                <a:lnTo>
                  <a:pt x="1233583" y="317133"/>
                </a:lnTo>
                <a:lnTo>
                  <a:pt x="1208908" y="279940"/>
                </a:lnTo>
                <a:lnTo>
                  <a:pt x="1181866" y="244552"/>
                </a:lnTo>
                <a:lnTo>
                  <a:pt x="1152568" y="211081"/>
                </a:lnTo>
                <a:lnTo>
                  <a:pt x="1121127" y="179640"/>
                </a:lnTo>
                <a:lnTo>
                  <a:pt x="1087657" y="150342"/>
                </a:lnTo>
                <a:lnTo>
                  <a:pt x="1052269" y="123299"/>
                </a:lnTo>
                <a:lnTo>
                  <a:pt x="1015077" y="98624"/>
                </a:lnTo>
                <a:lnTo>
                  <a:pt x="976192" y="76429"/>
                </a:lnTo>
                <a:lnTo>
                  <a:pt x="935729" y="56828"/>
                </a:lnTo>
                <a:lnTo>
                  <a:pt x="893800" y="39934"/>
                </a:lnTo>
                <a:lnTo>
                  <a:pt x="850517" y="25858"/>
                </a:lnTo>
                <a:lnTo>
                  <a:pt x="805993" y="14714"/>
                </a:lnTo>
                <a:lnTo>
                  <a:pt x="760340" y="6614"/>
                </a:lnTo>
                <a:lnTo>
                  <a:pt x="713672" y="1672"/>
                </a:lnTo>
                <a:lnTo>
                  <a:pt x="666102" y="0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r>
              <a:rPr lang="ru-RU" dirty="0" smtClean="0"/>
              <a:t>   </a:t>
            </a:r>
            <a:r>
              <a:rPr lang="ru-RU" dirty="0" smtClean="0">
                <a:solidFill>
                  <a:schemeClr val="bg1"/>
                </a:solidFill>
              </a:rPr>
              <a:t>37 %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0" name="object 12"/>
          <p:cNvSpPr/>
          <p:nvPr/>
        </p:nvSpPr>
        <p:spPr>
          <a:xfrm>
            <a:off x="2428860" y="1857364"/>
            <a:ext cx="785818" cy="423858"/>
          </a:xfrm>
          <a:custGeom>
            <a:avLst/>
            <a:gdLst/>
            <a:ahLst/>
            <a:cxnLst/>
            <a:rect l="l" t="t" r="r" b="b"/>
            <a:pathLst>
              <a:path w="1332229" h="1332229">
                <a:moveTo>
                  <a:pt x="666102" y="0"/>
                </a:moveTo>
                <a:lnTo>
                  <a:pt x="618531" y="1672"/>
                </a:lnTo>
                <a:lnTo>
                  <a:pt x="571863" y="6614"/>
                </a:lnTo>
                <a:lnTo>
                  <a:pt x="526211" y="14714"/>
                </a:lnTo>
                <a:lnTo>
                  <a:pt x="481687" y="25858"/>
                </a:lnTo>
                <a:lnTo>
                  <a:pt x="438404" y="39934"/>
                </a:lnTo>
                <a:lnTo>
                  <a:pt x="396474" y="56828"/>
                </a:lnTo>
                <a:lnTo>
                  <a:pt x="356011" y="76429"/>
                </a:lnTo>
                <a:lnTo>
                  <a:pt x="317127" y="98624"/>
                </a:lnTo>
                <a:lnTo>
                  <a:pt x="279935" y="123299"/>
                </a:lnTo>
                <a:lnTo>
                  <a:pt x="244547" y="150342"/>
                </a:lnTo>
                <a:lnTo>
                  <a:pt x="211076" y="179640"/>
                </a:lnTo>
                <a:lnTo>
                  <a:pt x="179636" y="211081"/>
                </a:lnTo>
                <a:lnTo>
                  <a:pt x="150338" y="244552"/>
                </a:lnTo>
                <a:lnTo>
                  <a:pt x="123295" y="279940"/>
                </a:lnTo>
                <a:lnTo>
                  <a:pt x="98621" y="317133"/>
                </a:lnTo>
                <a:lnTo>
                  <a:pt x="76427" y="356017"/>
                </a:lnTo>
                <a:lnTo>
                  <a:pt x="56826" y="396480"/>
                </a:lnTo>
                <a:lnTo>
                  <a:pt x="39932" y="438409"/>
                </a:lnTo>
                <a:lnTo>
                  <a:pt x="25857" y="481691"/>
                </a:lnTo>
                <a:lnTo>
                  <a:pt x="14713" y="526215"/>
                </a:lnTo>
                <a:lnTo>
                  <a:pt x="6614" y="571866"/>
                </a:lnTo>
                <a:lnTo>
                  <a:pt x="1672" y="618533"/>
                </a:lnTo>
                <a:lnTo>
                  <a:pt x="0" y="666102"/>
                </a:lnTo>
                <a:lnTo>
                  <a:pt x="1672" y="713672"/>
                </a:lnTo>
                <a:lnTo>
                  <a:pt x="6614" y="760340"/>
                </a:lnTo>
                <a:lnTo>
                  <a:pt x="14713" y="805993"/>
                </a:lnTo>
                <a:lnTo>
                  <a:pt x="25857" y="850517"/>
                </a:lnTo>
                <a:lnTo>
                  <a:pt x="39932" y="893800"/>
                </a:lnTo>
                <a:lnTo>
                  <a:pt x="56826" y="935729"/>
                </a:lnTo>
                <a:lnTo>
                  <a:pt x="76427" y="976192"/>
                </a:lnTo>
                <a:lnTo>
                  <a:pt x="98621" y="1015077"/>
                </a:lnTo>
                <a:lnTo>
                  <a:pt x="123295" y="1052269"/>
                </a:lnTo>
                <a:lnTo>
                  <a:pt x="150338" y="1087657"/>
                </a:lnTo>
                <a:lnTo>
                  <a:pt x="179636" y="1121127"/>
                </a:lnTo>
                <a:lnTo>
                  <a:pt x="211076" y="1152568"/>
                </a:lnTo>
                <a:lnTo>
                  <a:pt x="244547" y="1181866"/>
                </a:lnTo>
                <a:lnTo>
                  <a:pt x="279935" y="1208908"/>
                </a:lnTo>
                <a:lnTo>
                  <a:pt x="317127" y="1233583"/>
                </a:lnTo>
                <a:lnTo>
                  <a:pt x="356011" y="1255777"/>
                </a:lnTo>
                <a:lnTo>
                  <a:pt x="396474" y="1275377"/>
                </a:lnTo>
                <a:lnTo>
                  <a:pt x="438404" y="1292271"/>
                </a:lnTo>
                <a:lnTo>
                  <a:pt x="481687" y="1306347"/>
                </a:lnTo>
                <a:lnTo>
                  <a:pt x="526211" y="1317490"/>
                </a:lnTo>
                <a:lnTo>
                  <a:pt x="571863" y="1325589"/>
                </a:lnTo>
                <a:lnTo>
                  <a:pt x="618531" y="1330532"/>
                </a:lnTo>
                <a:lnTo>
                  <a:pt x="666102" y="1332204"/>
                </a:lnTo>
                <a:lnTo>
                  <a:pt x="713672" y="1330532"/>
                </a:lnTo>
                <a:lnTo>
                  <a:pt x="760340" y="1325589"/>
                </a:lnTo>
                <a:lnTo>
                  <a:pt x="805993" y="1317490"/>
                </a:lnTo>
                <a:lnTo>
                  <a:pt x="850517" y="1306347"/>
                </a:lnTo>
                <a:lnTo>
                  <a:pt x="893800" y="1292271"/>
                </a:lnTo>
                <a:lnTo>
                  <a:pt x="935729" y="1275377"/>
                </a:lnTo>
                <a:lnTo>
                  <a:pt x="976192" y="1255777"/>
                </a:lnTo>
                <a:lnTo>
                  <a:pt x="1015077" y="1233583"/>
                </a:lnTo>
                <a:lnTo>
                  <a:pt x="1052269" y="1208908"/>
                </a:lnTo>
                <a:lnTo>
                  <a:pt x="1087657" y="1181866"/>
                </a:lnTo>
                <a:lnTo>
                  <a:pt x="1121127" y="1152568"/>
                </a:lnTo>
                <a:lnTo>
                  <a:pt x="1152568" y="1121127"/>
                </a:lnTo>
                <a:lnTo>
                  <a:pt x="1181866" y="1087657"/>
                </a:lnTo>
                <a:lnTo>
                  <a:pt x="1208908" y="1052269"/>
                </a:lnTo>
                <a:lnTo>
                  <a:pt x="1233583" y="1015077"/>
                </a:lnTo>
                <a:lnTo>
                  <a:pt x="1255777" y="976192"/>
                </a:lnTo>
                <a:lnTo>
                  <a:pt x="1275377" y="935729"/>
                </a:lnTo>
                <a:lnTo>
                  <a:pt x="1292271" y="893800"/>
                </a:lnTo>
                <a:lnTo>
                  <a:pt x="1306347" y="850517"/>
                </a:lnTo>
                <a:lnTo>
                  <a:pt x="1317490" y="805993"/>
                </a:lnTo>
                <a:lnTo>
                  <a:pt x="1325589" y="760340"/>
                </a:lnTo>
                <a:lnTo>
                  <a:pt x="1330532" y="713672"/>
                </a:lnTo>
                <a:lnTo>
                  <a:pt x="1332204" y="666102"/>
                </a:lnTo>
                <a:lnTo>
                  <a:pt x="1330532" y="618533"/>
                </a:lnTo>
                <a:lnTo>
                  <a:pt x="1325589" y="571866"/>
                </a:lnTo>
                <a:lnTo>
                  <a:pt x="1317490" y="526215"/>
                </a:lnTo>
                <a:lnTo>
                  <a:pt x="1306347" y="481691"/>
                </a:lnTo>
                <a:lnTo>
                  <a:pt x="1292271" y="438409"/>
                </a:lnTo>
                <a:lnTo>
                  <a:pt x="1275377" y="396480"/>
                </a:lnTo>
                <a:lnTo>
                  <a:pt x="1255777" y="356017"/>
                </a:lnTo>
                <a:lnTo>
                  <a:pt x="1233583" y="317133"/>
                </a:lnTo>
                <a:lnTo>
                  <a:pt x="1208908" y="279940"/>
                </a:lnTo>
                <a:lnTo>
                  <a:pt x="1181866" y="244552"/>
                </a:lnTo>
                <a:lnTo>
                  <a:pt x="1152568" y="211081"/>
                </a:lnTo>
                <a:lnTo>
                  <a:pt x="1121127" y="179640"/>
                </a:lnTo>
                <a:lnTo>
                  <a:pt x="1087657" y="150342"/>
                </a:lnTo>
                <a:lnTo>
                  <a:pt x="1052269" y="123299"/>
                </a:lnTo>
                <a:lnTo>
                  <a:pt x="1015077" y="98624"/>
                </a:lnTo>
                <a:lnTo>
                  <a:pt x="976192" y="76429"/>
                </a:lnTo>
                <a:lnTo>
                  <a:pt x="935729" y="56828"/>
                </a:lnTo>
                <a:lnTo>
                  <a:pt x="893800" y="39934"/>
                </a:lnTo>
                <a:lnTo>
                  <a:pt x="850517" y="25858"/>
                </a:lnTo>
                <a:lnTo>
                  <a:pt x="805993" y="14714"/>
                </a:lnTo>
                <a:lnTo>
                  <a:pt x="760340" y="6614"/>
                </a:lnTo>
                <a:lnTo>
                  <a:pt x="713672" y="1672"/>
                </a:lnTo>
                <a:lnTo>
                  <a:pt x="666102" y="0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r>
              <a:rPr lang="ru-RU" dirty="0" smtClean="0"/>
              <a:t>   </a:t>
            </a:r>
            <a:r>
              <a:rPr lang="ru-RU" dirty="0" smtClean="0">
                <a:solidFill>
                  <a:schemeClr val="bg1"/>
                </a:solidFill>
              </a:rPr>
              <a:t>11 %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1" name="object 12"/>
          <p:cNvSpPr/>
          <p:nvPr/>
        </p:nvSpPr>
        <p:spPr>
          <a:xfrm>
            <a:off x="2428860" y="2428868"/>
            <a:ext cx="785818" cy="423858"/>
          </a:xfrm>
          <a:custGeom>
            <a:avLst/>
            <a:gdLst/>
            <a:ahLst/>
            <a:cxnLst/>
            <a:rect l="l" t="t" r="r" b="b"/>
            <a:pathLst>
              <a:path w="1332229" h="1332229">
                <a:moveTo>
                  <a:pt x="666102" y="0"/>
                </a:moveTo>
                <a:lnTo>
                  <a:pt x="618531" y="1672"/>
                </a:lnTo>
                <a:lnTo>
                  <a:pt x="571863" y="6614"/>
                </a:lnTo>
                <a:lnTo>
                  <a:pt x="526211" y="14714"/>
                </a:lnTo>
                <a:lnTo>
                  <a:pt x="481687" y="25858"/>
                </a:lnTo>
                <a:lnTo>
                  <a:pt x="438404" y="39934"/>
                </a:lnTo>
                <a:lnTo>
                  <a:pt x="396474" y="56828"/>
                </a:lnTo>
                <a:lnTo>
                  <a:pt x="356011" y="76429"/>
                </a:lnTo>
                <a:lnTo>
                  <a:pt x="317127" y="98624"/>
                </a:lnTo>
                <a:lnTo>
                  <a:pt x="279935" y="123299"/>
                </a:lnTo>
                <a:lnTo>
                  <a:pt x="244547" y="150342"/>
                </a:lnTo>
                <a:lnTo>
                  <a:pt x="211076" y="179640"/>
                </a:lnTo>
                <a:lnTo>
                  <a:pt x="179636" y="211081"/>
                </a:lnTo>
                <a:lnTo>
                  <a:pt x="150338" y="244552"/>
                </a:lnTo>
                <a:lnTo>
                  <a:pt x="123295" y="279940"/>
                </a:lnTo>
                <a:lnTo>
                  <a:pt x="98621" y="317133"/>
                </a:lnTo>
                <a:lnTo>
                  <a:pt x="76427" y="356017"/>
                </a:lnTo>
                <a:lnTo>
                  <a:pt x="56826" y="396480"/>
                </a:lnTo>
                <a:lnTo>
                  <a:pt x="39932" y="438409"/>
                </a:lnTo>
                <a:lnTo>
                  <a:pt x="25857" y="481691"/>
                </a:lnTo>
                <a:lnTo>
                  <a:pt x="14713" y="526215"/>
                </a:lnTo>
                <a:lnTo>
                  <a:pt x="6614" y="571866"/>
                </a:lnTo>
                <a:lnTo>
                  <a:pt x="1672" y="618533"/>
                </a:lnTo>
                <a:lnTo>
                  <a:pt x="0" y="666102"/>
                </a:lnTo>
                <a:lnTo>
                  <a:pt x="1672" y="713672"/>
                </a:lnTo>
                <a:lnTo>
                  <a:pt x="6614" y="760340"/>
                </a:lnTo>
                <a:lnTo>
                  <a:pt x="14713" y="805993"/>
                </a:lnTo>
                <a:lnTo>
                  <a:pt x="25857" y="850517"/>
                </a:lnTo>
                <a:lnTo>
                  <a:pt x="39932" y="893800"/>
                </a:lnTo>
                <a:lnTo>
                  <a:pt x="56826" y="935729"/>
                </a:lnTo>
                <a:lnTo>
                  <a:pt x="76427" y="976192"/>
                </a:lnTo>
                <a:lnTo>
                  <a:pt x="98621" y="1015077"/>
                </a:lnTo>
                <a:lnTo>
                  <a:pt x="123295" y="1052269"/>
                </a:lnTo>
                <a:lnTo>
                  <a:pt x="150338" y="1087657"/>
                </a:lnTo>
                <a:lnTo>
                  <a:pt x="179636" y="1121127"/>
                </a:lnTo>
                <a:lnTo>
                  <a:pt x="211076" y="1152568"/>
                </a:lnTo>
                <a:lnTo>
                  <a:pt x="244547" y="1181866"/>
                </a:lnTo>
                <a:lnTo>
                  <a:pt x="279935" y="1208908"/>
                </a:lnTo>
                <a:lnTo>
                  <a:pt x="317127" y="1233583"/>
                </a:lnTo>
                <a:lnTo>
                  <a:pt x="356011" y="1255777"/>
                </a:lnTo>
                <a:lnTo>
                  <a:pt x="396474" y="1275377"/>
                </a:lnTo>
                <a:lnTo>
                  <a:pt x="438404" y="1292271"/>
                </a:lnTo>
                <a:lnTo>
                  <a:pt x="481687" y="1306347"/>
                </a:lnTo>
                <a:lnTo>
                  <a:pt x="526211" y="1317490"/>
                </a:lnTo>
                <a:lnTo>
                  <a:pt x="571863" y="1325589"/>
                </a:lnTo>
                <a:lnTo>
                  <a:pt x="618531" y="1330532"/>
                </a:lnTo>
                <a:lnTo>
                  <a:pt x="666102" y="1332204"/>
                </a:lnTo>
                <a:lnTo>
                  <a:pt x="713672" y="1330532"/>
                </a:lnTo>
                <a:lnTo>
                  <a:pt x="760340" y="1325589"/>
                </a:lnTo>
                <a:lnTo>
                  <a:pt x="805993" y="1317490"/>
                </a:lnTo>
                <a:lnTo>
                  <a:pt x="850517" y="1306347"/>
                </a:lnTo>
                <a:lnTo>
                  <a:pt x="893800" y="1292271"/>
                </a:lnTo>
                <a:lnTo>
                  <a:pt x="935729" y="1275377"/>
                </a:lnTo>
                <a:lnTo>
                  <a:pt x="976192" y="1255777"/>
                </a:lnTo>
                <a:lnTo>
                  <a:pt x="1015077" y="1233583"/>
                </a:lnTo>
                <a:lnTo>
                  <a:pt x="1052269" y="1208908"/>
                </a:lnTo>
                <a:lnTo>
                  <a:pt x="1087657" y="1181866"/>
                </a:lnTo>
                <a:lnTo>
                  <a:pt x="1121127" y="1152568"/>
                </a:lnTo>
                <a:lnTo>
                  <a:pt x="1152568" y="1121127"/>
                </a:lnTo>
                <a:lnTo>
                  <a:pt x="1181866" y="1087657"/>
                </a:lnTo>
                <a:lnTo>
                  <a:pt x="1208908" y="1052269"/>
                </a:lnTo>
                <a:lnTo>
                  <a:pt x="1233583" y="1015077"/>
                </a:lnTo>
                <a:lnTo>
                  <a:pt x="1255777" y="976192"/>
                </a:lnTo>
                <a:lnTo>
                  <a:pt x="1275377" y="935729"/>
                </a:lnTo>
                <a:lnTo>
                  <a:pt x="1292271" y="893800"/>
                </a:lnTo>
                <a:lnTo>
                  <a:pt x="1306347" y="850517"/>
                </a:lnTo>
                <a:lnTo>
                  <a:pt x="1317490" y="805993"/>
                </a:lnTo>
                <a:lnTo>
                  <a:pt x="1325589" y="760340"/>
                </a:lnTo>
                <a:lnTo>
                  <a:pt x="1330532" y="713672"/>
                </a:lnTo>
                <a:lnTo>
                  <a:pt x="1332204" y="666102"/>
                </a:lnTo>
                <a:lnTo>
                  <a:pt x="1330532" y="618533"/>
                </a:lnTo>
                <a:lnTo>
                  <a:pt x="1325589" y="571866"/>
                </a:lnTo>
                <a:lnTo>
                  <a:pt x="1317490" y="526215"/>
                </a:lnTo>
                <a:lnTo>
                  <a:pt x="1306347" y="481691"/>
                </a:lnTo>
                <a:lnTo>
                  <a:pt x="1292271" y="438409"/>
                </a:lnTo>
                <a:lnTo>
                  <a:pt x="1275377" y="396480"/>
                </a:lnTo>
                <a:lnTo>
                  <a:pt x="1255777" y="356017"/>
                </a:lnTo>
                <a:lnTo>
                  <a:pt x="1233583" y="317133"/>
                </a:lnTo>
                <a:lnTo>
                  <a:pt x="1208908" y="279940"/>
                </a:lnTo>
                <a:lnTo>
                  <a:pt x="1181866" y="244552"/>
                </a:lnTo>
                <a:lnTo>
                  <a:pt x="1152568" y="211081"/>
                </a:lnTo>
                <a:lnTo>
                  <a:pt x="1121127" y="179640"/>
                </a:lnTo>
                <a:lnTo>
                  <a:pt x="1087657" y="150342"/>
                </a:lnTo>
                <a:lnTo>
                  <a:pt x="1052269" y="123299"/>
                </a:lnTo>
                <a:lnTo>
                  <a:pt x="1015077" y="98624"/>
                </a:lnTo>
                <a:lnTo>
                  <a:pt x="976192" y="76429"/>
                </a:lnTo>
                <a:lnTo>
                  <a:pt x="935729" y="56828"/>
                </a:lnTo>
                <a:lnTo>
                  <a:pt x="893800" y="39934"/>
                </a:lnTo>
                <a:lnTo>
                  <a:pt x="850517" y="25858"/>
                </a:lnTo>
                <a:lnTo>
                  <a:pt x="805993" y="14714"/>
                </a:lnTo>
                <a:lnTo>
                  <a:pt x="760340" y="6614"/>
                </a:lnTo>
                <a:lnTo>
                  <a:pt x="713672" y="1672"/>
                </a:lnTo>
                <a:lnTo>
                  <a:pt x="666102" y="0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r>
              <a:rPr lang="ru-RU" dirty="0" smtClean="0"/>
              <a:t>   </a:t>
            </a:r>
            <a:r>
              <a:rPr lang="ru-RU" dirty="0" smtClean="0">
                <a:solidFill>
                  <a:schemeClr val="bg1"/>
                </a:solidFill>
              </a:rPr>
              <a:t>8 %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428860" y="3000372"/>
            <a:ext cx="785818" cy="423858"/>
          </a:xfrm>
          <a:custGeom>
            <a:avLst/>
            <a:gdLst/>
            <a:ahLst/>
            <a:cxnLst/>
            <a:rect l="l" t="t" r="r" b="b"/>
            <a:pathLst>
              <a:path w="1332229" h="1332229">
                <a:moveTo>
                  <a:pt x="666102" y="0"/>
                </a:moveTo>
                <a:lnTo>
                  <a:pt x="618531" y="1672"/>
                </a:lnTo>
                <a:lnTo>
                  <a:pt x="571863" y="6614"/>
                </a:lnTo>
                <a:lnTo>
                  <a:pt x="526211" y="14714"/>
                </a:lnTo>
                <a:lnTo>
                  <a:pt x="481687" y="25858"/>
                </a:lnTo>
                <a:lnTo>
                  <a:pt x="438404" y="39934"/>
                </a:lnTo>
                <a:lnTo>
                  <a:pt x="396474" y="56828"/>
                </a:lnTo>
                <a:lnTo>
                  <a:pt x="356011" y="76429"/>
                </a:lnTo>
                <a:lnTo>
                  <a:pt x="317127" y="98624"/>
                </a:lnTo>
                <a:lnTo>
                  <a:pt x="279935" y="123299"/>
                </a:lnTo>
                <a:lnTo>
                  <a:pt x="244547" y="150342"/>
                </a:lnTo>
                <a:lnTo>
                  <a:pt x="211076" y="179640"/>
                </a:lnTo>
                <a:lnTo>
                  <a:pt x="179636" y="211081"/>
                </a:lnTo>
                <a:lnTo>
                  <a:pt x="150338" y="244552"/>
                </a:lnTo>
                <a:lnTo>
                  <a:pt x="123295" y="279940"/>
                </a:lnTo>
                <a:lnTo>
                  <a:pt x="98621" y="317133"/>
                </a:lnTo>
                <a:lnTo>
                  <a:pt x="76427" y="356017"/>
                </a:lnTo>
                <a:lnTo>
                  <a:pt x="56826" y="396480"/>
                </a:lnTo>
                <a:lnTo>
                  <a:pt x="39932" y="438409"/>
                </a:lnTo>
                <a:lnTo>
                  <a:pt x="25857" y="481691"/>
                </a:lnTo>
                <a:lnTo>
                  <a:pt x="14713" y="526215"/>
                </a:lnTo>
                <a:lnTo>
                  <a:pt x="6614" y="571866"/>
                </a:lnTo>
                <a:lnTo>
                  <a:pt x="1672" y="618533"/>
                </a:lnTo>
                <a:lnTo>
                  <a:pt x="0" y="666102"/>
                </a:lnTo>
                <a:lnTo>
                  <a:pt x="1672" y="713672"/>
                </a:lnTo>
                <a:lnTo>
                  <a:pt x="6614" y="760340"/>
                </a:lnTo>
                <a:lnTo>
                  <a:pt x="14713" y="805993"/>
                </a:lnTo>
                <a:lnTo>
                  <a:pt x="25857" y="850517"/>
                </a:lnTo>
                <a:lnTo>
                  <a:pt x="39932" y="893800"/>
                </a:lnTo>
                <a:lnTo>
                  <a:pt x="56826" y="935729"/>
                </a:lnTo>
                <a:lnTo>
                  <a:pt x="76427" y="976192"/>
                </a:lnTo>
                <a:lnTo>
                  <a:pt x="98621" y="1015077"/>
                </a:lnTo>
                <a:lnTo>
                  <a:pt x="123295" y="1052269"/>
                </a:lnTo>
                <a:lnTo>
                  <a:pt x="150338" y="1087657"/>
                </a:lnTo>
                <a:lnTo>
                  <a:pt x="179636" y="1121127"/>
                </a:lnTo>
                <a:lnTo>
                  <a:pt x="211076" y="1152568"/>
                </a:lnTo>
                <a:lnTo>
                  <a:pt x="244547" y="1181866"/>
                </a:lnTo>
                <a:lnTo>
                  <a:pt x="279935" y="1208908"/>
                </a:lnTo>
                <a:lnTo>
                  <a:pt x="317127" y="1233583"/>
                </a:lnTo>
                <a:lnTo>
                  <a:pt x="356011" y="1255777"/>
                </a:lnTo>
                <a:lnTo>
                  <a:pt x="396474" y="1275377"/>
                </a:lnTo>
                <a:lnTo>
                  <a:pt x="438404" y="1292271"/>
                </a:lnTo>
                <a:lnTo>
                  <a:pt x="481687" y="1306347"/>
                </a:lnTo>
                <a:lnTo>
                  <a:pt x="526211" y="1317490"/>
                </a:lnTo>
                <a:lnTo>
                  <a:pt x="571863" y="1325589"/>
                </a:lnTo>
                <a:lnTo>
                  <a:pt x="618531" y="1330532"/>
                </a:lnTo>
                <a:lnTo>
                  <a:pt x="666102" y="1332204"/>
                </a:lnTo>
                <a:lnTo>
                  <a:pt x="713672" y="1330532"/>
                </a:lnTo>
                <a:lnTo>
                  <a:pt x="760340" y="1325589"/>
                </a:lnTo>
                <a:lnTo>
                  <a:pt x="805993" y="1317490"/>
                </a:lnTo>
                <a:lnTo>
                  <a:pt x="850517" y="1306347"/>
                </a:lnTo>
                <a:lnTo>
                  <a:pt x="893800" y="1292271"/>
                </a:lnTo>
                <a:lnTo>
                  <a:pt x="935729" y="1275377"/>
                </a:lnTo>
                <a:lnTo>
                  <a:pt x="976192" y="1255777"/>
                </a:lnTo>
                <a:lnTo>
                  <a:pt x="1015077" y="1233583"/>
                </a:lnTo>
                <a:lnTo>
                  <a:pt x="1052269" y="1208908"/>
                </a:lnTo>
                <a:lnTo>
                  <a:pt x="1087657" y="1181866"/>
                </a:lnTo>
                <a:lnTo>
                  <a:pt x="1121127" y="1152568"/>
                </a:lnTo>
                <a:lnTo>
                  <a:pt x="1152568" y="1121127"/>
                </a:lnTo>
                <a:lnTo>
                  <a:pt x="1181866" y="1087657"/>
                </a:lnTo>
                <a:lnTo>
                  <a:pt x="1208908" y="1052269"/>
                </a:lnTo>
                <a:lnTo>
                  <a:pt x="1233583" y="1015077"/>
                </a:lnTo>
                <a:lnTo>
                  <a:pt x="1255777" y="976192"/>
                </a:lnTo>
                <a:lnTo>
                  <a:pt x="1275377" y="935729"/>
                </a:lnTo>
                <a:lnTo>
                  <a:pt x="1292271" y="893800"/>
                </a:lnTo>
                <a:lnTo>
                  <a:pt x="1306347" y="850517"/>
                </a:lnTo>
                <a:lnTo>
                  <a:pt x="1317490" y="805993"/>
                </a:lnTo>
                <a:lnTo>
                  <a:pt x="1325589" y="760340"/>
                </a:lnTo>
                <a:lnTo>
                  <a:pt x="1330532" y="713672"/>
                </a:lnTo>
                <a:lnTo>
                  <a:pt x="1332204" y="666102"/>
                </a:lnTo>
                <a:lnTo>
                  <a:pt x="1330532" y="618533"/>
                </a:lnTo>
                <a:lnTo>
                  <a:pt x="1325589" y="571866"/>
                </a:lnTo>
                <a:lnTo>
                  <a:pt x="1317490" y="526215"/>
                </a:lnTo>
                <a:lnTo>
                  <a:pt x="1306347" y="481691"/>
                </a:lnTo>
                <a:lnTo>
                  <a:pt x="1292271" y="438409"/>
                </a:lnTo>
                <a:lnTo>
                  <a:pt x="1275377" y="396480"/>
                </a:lnTo>
                <a:lnTo>
                  <a:pt x="1255777" y="356017"/>
                </a:lnTo>
                <a:lnTo>
                  <a:pt x="1233583" y="317133"/>
                </a:lnTo>
                <a:lnTo>
                  <a:pt x="1208908" y="279940"/>
                </a:lnTo>
                <a:lnTo>
                  <a:pt x="1181866" y="244552"/>
                </a:lnTo>
                <a:lnTo>
                  <a:pt x="1152568" y="211081"/>
                </a:lnTo>
                <a:lnTo>
                  <a:pt x="1121127" y="179640"/>
                </a:lnTo>
                <a:lnTo>
                  <a:pt x="1087657" y="150342"/>
                </a:lnTo>
                <a:lnTo>
                  <a:pt x="1052269" y="123299"/>
                </a:lnTo>
                <a:lnTo>
                  <a:pt x="1015077" y="98624"/>
                </a:lnTo>
                <a:lnTo>
                  <a:pt x="976192" y="76429"/>
                </a:lnTo>
                <a:lnTo>
                  <a:pt x="935729" y="56828"/>
                </a:lnTo>
                <a:lnTo>
                  <a:pt x="893800" y="39934"/>
                </a:lnTo>
                <a:lnTo>
                  <a:pt x="850517" y="25858"/>
                </a:lnTo>
                <a:lnTo>
                  <a:pt x="805993" y="14714"/>
                </a:lnTo>
                <a:lnTo>
                  <a:pt x="760340" y="6614"/>
                </a:lnTo>
                <a:lnTo>
                  <a:pt x="713672" y="1672"/>
                </a:lnTo>
                <a:lnTo>
                  <a:pt x="666102" y="0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r>
              <a:rPr lang="ru-RU" dirty="0" smtClean="0"/>
              <a:t>   </a:t>
            </a:r>
            <a:r>
              <a:rPr lang="ru-RU" dirty="0" smtClean="0">
                <a:solidFill>
                  <a:schemeClr val="bg1"/>
                </a:solidFill>
              </a:rPr>
              <a:t>21 %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3" name="object 12"/>
          <p:cNvSpPr/>
          <p:nvPr/>
        </p:nvSpPr>
        <p:spPr>
          <a:xfrm>
            <a:off x="2428860" y="3643314"/>
            <a:ext cx="785818" cy="423858"/>
          </a:xfrm>
          <a:custGeom>
            <a:avLst/>
            <a:gdLst/>
            <a:ahLst/>
            <a:cxnLst/>
            <a:rect l="l" t="t" r="r" b="b"/>
            <a:pathLst>
              <a:path w="1332229" h="1332229">
                <a:moveTo>
                  <a:pt x="666102" y="0"/>
                </a:moveTo>
                <a:lnTo>
                  <a:pt x="618531" y="1672"/>
                </a:lnTo>
                <a:lnTo>
                  <a:pt x="571863" y="6614"/>
                </a:lnTo>
                <a:lnTo>
                  <a:pt x="526211" y="14714"/>
                </a:lnTo>
                <a:lnTo>
                  <a:pt x="481687" y="25858"/>
                </a:lnTo>
                <a:lnTo>
                  <a:pt x="438404" y="39934"/>
                </a:lnTo>
                <a:lnTo>
                  <a:pt x="396474" y="56828"/>
                </a:lnTo>
                <a:lnTo>
                  <a:pt x="356011" y="76429"/>
                </a:lnTo>
                <a:lnTo>
                  <a:pt x="317127" y="98624"/>
                </a:lnTo>
                <a:lnTo>
                  <a:pt x="279935" y="123299"/>
                </a:lnTo>
                <a:lnTo>
                  <a:pt x="244547" y="150342"/>
                </a:lnTo>
                <a:lnTo>
                  <a:pt x="211076" y="179640"/>
                </a:lnTo>
                <a:lnTo>
                  <a:pt x="179636" y="211081"/>
                </a:lnTo>
                <a:lnTo>
                  <a:pt x="150338" y="244552"/>
                </a:lnTo>
                <a:lnTo>
                  <a:pt x="123295" y="279940"/>
                </a:lnTo>
                <a:lnTo>
                  <a:pt x="98621" y="317133"/>
                </a:lnTo>
                <a:lnTo>
                  <a:pt x="76427" y="356017"/>
                </a:lnTo>
                <a:lnTo>
                  <a:pt x="56826" y="396480"/>
                </a:lnTo>
                <a:lnTo>
                  <a:pt x="39932" y="438409"/>
                </a:lnTo>
                <a:lnTo>
                  <a:pt x="25857" y="481691"/>
                </a:lnTo>
                <a:lnTo>
                  <a:pt x="14713" y="526215"/>
                </a:lnTo>
                <a:lnTo>
                  <a:pt x="6614" y="571866"/>
                </a:lnTo>
                <a:lnTo>
                  <a:pt x="1672" y="618533"/>
                </a:lnTo>
                <a:lnTo>
                  <a:pt x="0" y="666102"/>
                </a:lnTo>
                <a:lnTo>
                  <a:pt x="1672" y="713672"/>
                </a:lnTo>
                <a:lnTo>
                  <a:pt x="6614" y="760340"/>
                </a:lnTo>
                <a:lnTo>
                  <a:pt x="14713" y="805993"/>
                </a:lnTo>
                <a:lnTo>
                  <a:pt x="25857" y="850517"/>
                </a:lnTo>
                <a:lnTo>
                  <a:pt x="39932" y="893800"/>
                </a:lnTo>
                <a:lnTo>
                  <a:pt x="56826" y="935729"/>
                </a:lnTo>
                <a:lnTo>
                  <a:pt x="76427" y="976192"/>
                </a:lnTo>
                <a:lnTo>
                  <a:pt x="98621" y="1015077"/>
                </a:lnTo>
                <a:lnTo>
                  <a:pt x="123295" y="1052269"/>
                </a:lnTo>
                <a:lnTo>
                  <a:pt x="150338" y="1087657"/>
                </a:lnTo>
                <a:lnTo>
                  <a:pt x="179636" y="1121127"/>
                </a:lnTo>
                <a:lnTo>
                  <a:pt x="211076" y="1152568"/>
                </a:lnTo>
                <a:lnTo>
                  <a:pt x="244547" y="1181866"/>
                </a:lnTo>
                <a:lnTo>
                  <a:pt x="279935" y="1208908"/>
                </a:lnTo>
                <a:lnTo>
                  <a:pt x="317127" y="1233583"/>
                </a:lnTo>
                <a:lnTo>
                  <a:pt x="356011" y="1255777"/>
                </a:lnTo>
                <a:lnTo>
                  <a:pt x="396474" y="1275377"/>
                </a:lnTo>
                <a:lnTo>
                  <a:pt x="438404" y="1292271"/>
                </a:lnTo>
                <a:lnTo>
                  <a:pt x="481687" y="1306347"/>
                </a:lnTo>
                <a:lnTo>
                  <a:pt x="526211" y="1317490"/>
                </a:lnTo>
                <a:lnTo>
                  <a:pt x="571863" y="1325589"/>
                </a:lnTo>
                <a:lnTo>
                  <a:pt x="618531" y="1330532"/>
                </a:lnTo>
                <a:lnTo>
                  <a:pt x="666102" y="1332204"/>
                </a:lnTo>
                <a:lnTo>
                  <a:pt x="713672" y="1330532"/>
                </a:lnTo>
                <a:lnTo>
                  <a:pt x="760340" y="1325589"/>
                </a:lnTo>
                <a:lnTo>
                  <a:pt x="805993" y="1317490"/>
                </a:lnTo>
                <a:lnTo>
                  <a:pt x="850517" y="1306347"/>
                </a:lnTo>
                <a:lnTo>
                  <a:pt x="893800" y="1292271"/>
                </a:lnTo>
                <a:lnTo>
                  <a:pt x="935729" y="1275377"/>
                </a:lnTo>
                <a:lnTo>
                  <a:pt x="976192" y="1255777"/>
                </a:lnTo>
                <a:lnTo>
                  <a:pt x="1015077" y="1233583"/>
                </a:lnTo>
                <a:lnTo>
                  <a:pt x="1052269" y="1208908"/>
                </a:lnTo>
                <a:lnTo>
                  <a:pt x="1087657" y="1181866"/>
                </a:lnTo>
                <a:lnTo>
                  <a:pt x="1121127" y="1152568"/>
                </a:lnTo>
                <a:lnTo>
                  <a:pt x="1152568" y="1121127"/>
                </a:lnTo>
                <a:lnTo>
                  <a:pt x="1181866" y="1087657"/>
                </a:lnTo>
                <a:lnTo>
                  <a:pt x="1208908" y="1052269"/>
                </a:lnTo>
                <a:lnTo>
                  <a:pt x="1233583" y="1015077"/>
                </a:lnTo>
                <a:lnTo>
                  <a:pt x="1255777" y="976192"/>
                </a:lnTo>
                <a:lnTo>
                  <a:pt x="1275377" y="935729"/>
                </a:lnTo>
                <a:lnTo>
                  <a:pt x="1292271" y="893800"/>
                </a:lnTo>
                <a:lnTo>
                  <a:pt x="1306347" y="850517"/>
                </a:lnTo>
                <a:lnTo>
                  <a:pt x="1317490" y="805993"/>
                </a:lnTo>
                <a:lnTo>
                  <a:pt x="1325589" y="760340"/>
                </a:lnTo>
                <a:lnTo>
                  <a:pt x="1330532" y="713672"/>
                </a:lnTo>
                <a:lnTo>
                  <a:pt x="1332204" y="666102"/>
                </a:lnTo>
                <a:lnTo>
                  <a:pt x="1330532" y="618533"/>
                </a:lnTo>
                <a:lnTo>
                  <a:pt x="1325589" y="571866"/>
                </a:lnTo>
                <a:lnTo>
                  <a:pt x="1317490" y="526215"/>
                </a:lnTo>
                <a:lnTo>
                  <a:pt x="1306347" y="481691"/>
                </a:lnTo>
                <a:lnTo>
                  <a:pt x="1292271" y="438409"/>
                </a:lnTo>
                <a:lnTo>
                  <a:pt x="1275377" y="396480"/>
                </a:lnTo>
                <a:lnTo>
                  <a:pt x="1255777" y="356017"/>
                </a:lnTo>
                <a:lnTo>
                  <a:pt x="1233583" y="317133"/>
                </a:lnTo>
                <a:lnTo>
                  <a:pt x="1208908" y="279940"/>
                </a:lnTo>
                <a:lnTo>
                  <a:pt x="1181866" y="244552"/>
                </a:lnTo>
                <a:lnTo>
                  <a:pt x="1152568" y="211081"/>
                </a:lnTo>
                <a:lnTo>
                  <a:pt x="1121127" y="179640"/>
                </a:lnTo>
                <a:lnTo>
                  <a:pt x="1087657" y="150342"/>
                </a:lnTo>
                <a:lnTo>
                  <a:pt x="1052269" y="123299"/>
                </a:lnTo>
                <a:lnTo>
                  <a:pt x="1015077" y="98624"/>
                </a:lnTo>
                <a:lnTo>
                  <a:pt x="976192" y="76429"/>
                </a:lnTo>
                <a:lnTo>
                  <a:pt x="935729" y="56828"/>
                </a:lnTo>
                <a:lnTo>
                  <a:pt x="893800" y="39934"/>
                </a:lnTo>
                <a:lnTo>
                  <a:pt x="850517" y="25858"/>
                </a:lnTo>
                <a:lnTo>
                  <a:pt x="805993" y="14714"/>
                </a:lnTo>
                <a:lnTo>
                  <a:pt x="760340" y="6614"/>
                </a:lnTo>
                <a:lnTo>
                  <a:pt x="713672" y="1672"/>
                </a:lnTo>
                <a:lnTo>
                  <a:pt x="666102" y="0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r>
              <a:rPr lang="ru-RU" dirty="0" smtClean="0"/>
              <a:t>   </a:t>
            </a:r>
            <a:r>
              <a:rPr lang="ru-RU" dirty="0" smtClean="0">
                <a:solidFill>
                  <a:schemeClr val="bg1"/>
                </a:solidFill>
              </a:rPr>
              <a:t>9 %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4" name="object 12"/>
          <p:cNvSpPr/>
          <p:nvPr/>
        </p:nvSpPr>
        <p:spPr>
          <a:xfrm>
            <a:off x="2428860" y="4286256"/>
            <a:ext cx="785818" cy="423858"/>
          </a:xfrm>
          <a:custGeom>
            <a:avLst/>
            <a:gdLst/>
            <a:ahLst/>
            <a:cxnLst/>
            <a:rect l="l" t="t" r="r" b="b"/>
            <a:pathLst>
              <a:path w="1332229" h="1332229">
                <a:moveTo>
                  <a:pt x="666102" y="0"/>
                </a:moveTo>
                <a:lnTo>
                  <a:pt x="618531" y="1672"/>
                </a:lnTo>
                <a:lnTo>
                  <a:pt x="571863" y="6614"/>
                </a:lnTo>
                <a:lnTo>
                  <a:pt x="526211" y="14714"/>
                </a:lnTo>
                <a:lnTo>
                  <a:pt x="481687" y="25858"/>
                </a:lnTo>
                <a:lnTo>
                  <a:pt x="438404" y="39934"/>
                </a:lnTo>
                <a:lnTo>
                  <a:pt x="396474" y="56828"/>
                </a:lnTo>
                <a:lnTo>
                  <a:pt x="356011" y="76429"/>
                </a:lnTo>
                <a:lnTo>
                  <a:pt x="317127" y="98624"/>
                </a:lnTo>
                <a:lnTo>
                  <a:pt x="279935" y="123299"/>
                </a:lnTo>
                <a:lnTo>
                  <a:pt x="244547" y="150342"/>
                </a:lnTo>
                <a:lnTo>
                  <a:pt x="211076" y="179640"/>
                </a:lnTo>
                <a:lnTo>
                  <a:pt x="179636" y="211081"/>
                </a:lnTo>
                <a:lnTo>
                  <a:pt x="150338" y="244552"/>
                </a:lnTo>
                <a:lnTo>
                  <a:pt x="123295" y="279940"/>
                </a:lnTo>
                <a:lnTo>
                  <a:pt x="98621" y="317133"/>
                </a:lnTo>
                <a:lnTo>
                  <a:pt x="76427" y="356017"/>
                </a:lnTo>
                <a:lnTo>
                  <a:pt x="56826" y="396480"/>
                </a:lnTo>
                <a:lnTo>
                  <a:pt x="39932" y="438409"/>
                </a:lnTo>
                <a:lnTo>
                  <a:pt x="25857" y="481691"/>
                </a:lnTo>
                <a:lnTo>
                  <a:pt x="14713" y="526215"/>
                </a:lnTo>
                <a:lnTo>
                  <a:pt x="6614" y="571866"/>
                </a:lnTo>
                <a:lnTo>
                  <a:pt x="1672" y="618533"/>
                </a:lnTo>
                <a:lnTo>
                  <a:pt x="0" y="666102"/>
                </a:lnTo>
                <a:lnTo>
                  <a:pt x="1672" y="713672"/>
                </a:lnTo>
                <a:lnTo>
                  <a:pt x="6614" y="760340"/>
                </a:lnTo>
                <a:lnTo>
                  <a:pt x="14713" y="805993"/>
                </a:lnTo>
                <a:lnTo>
                  <a:pt x="25857" y="850517"/>
                </a:lnTo>
                <a:lnTo>
                  <a:pt x="39932" y="893800"/>
                </a:lnTo>
                <a:lnTo>
                  <a:pt x="56826" y="935729"/>
                </a:lnTo>
                <a:lnTo>
                  <a:pt x="76427" y="976192"/>
                </a:lnTo>
                <a:lnTo>
                  <a:pt x="98621" y="1015077"/>
                </a:lnTo>
                <a:lnTo>
                  <a:pt x="123295" y="1052269"/>
                </a:lnTo>
                <a:lnTo>
                  <a:pt x="150338" y="1087657"/>
                </a:lnTo>
                <a:lnTo>
                  <a:pt x="179636" y="1121127"/>
                </a:lnTo>
                <a:lnTo>
                  <a:pt x="211076" y="1152568"/>
                </a:lnTo>
                <a:lnTo>
                  <a:pt x="244547" y="1181866"/>
                </a:lnTo>
                <a:lnTo>
                  <a:pt x="279935" y="1208908"/>
                </a:lnTo>
                <a:lnTo>
                  <a:pt x="317127" y="1233583"/>
                </a:lnTo>
                <a:lnTo>
                  <a:pt x="356011" y="1255777"/>
                </a:lnTo>
                <a:lnTo>
                  <a:pt x="396474" y="1275377"/>
                </a:lnTo>
                <a:lnTo>
                  <a:pt x="438404" y="1292271"/>
                </a:lnTo>
                <a:lnTo>
                  <a:pt x="481687" y="1306347"/>
                </a:lnTo>
                <a:lnTo>
                  <a:pt x="526211" y="1317490"/>
                </a:lnTo>
                <a:lnTo>
                  <a:pt x="571863" y="1325589"/>
                </a:lnTo>
                <a:lnTo>
                  <a:pt x="618531" y="1330532"/>
                </a:lnTo>
                <a:lnTo>
                  <a:pt x="666102" y="1332204"/>
                </a:lnTo>
                <a:lnTo>
                  <a:pt x="713672" y="1330532"/>
                </a:lnTo>
                <a:lnTo>
                  <a:pt x="760340" y="1325589"/>
                </a:lnTo>
                <a:lnTo>
                  <a:pt x="805993" y="1317490"/>
                </a:lnTo>
                <a:lnTo>
                  <a:pt x="850517" y="1306347"/>
                </a:lnTo>
                <a:lnTo>
                  <a:pt x="893800" y="1292271"/>
                </a:lnTo>
                <a:lnTo>
                  <a:pt x="935729" y="1275377"/>
                </a:lnTo>
                <a:lnTo>
                  <a:pt x="976192" y="1255777"/>
                </a:lnTo>
                <a:lnTo>
                  <a:pt x="1015077" y="1233583"/>
                </a:lnTo>
                <a:lnTo>
                  <a:pt x="1052269" y="1208908"/>
                </a:lnTo>
                <a:lnTo>
                  <a:pt x="1087657" y="1181866"/>
                </a:lnTo>
                <a:lnTo>
                  <a:pt x="1121127" y="1152568"/>
                </a:lnTo>
                <a:lnTo>
                  <a:pt x="1152568" y="1121127"/>
                </a:lnTo>
                <a:lnTo>
                  <a:pt x="1181866" y="1087657"/>
                </a:lnTo>
                <a:lnTo>
                  <a:pt x="1208908" y="1052269"/>
                </a:lnTo>
                <a:lnTo>
                  <a:pt x="1233583" y="1015077"/>
                </a:lnTo>
                <a:lnTo>
                  <a:pt x="1255777" y="976192"/>
                </a:lnTo>
                <a:lnTo>
                  <a:pt x="1275377" y="935729"/>
                </a:lnTo>
                <a:lnTo>
                  <a:pt x="1292271" y="893800"/>
                </a:lnTo>
                <a:lnTo>
                  <a:pt x="1306347" y="850517"/>
                </a:lnTo>
                <a:lnTo>
                  <a:pt x="1317490" y="805993"/>
                </a:lnTo>
                <a:lnTo>
                  <a:pt x="1325589" y="760340"/>
                </a:lnTo>
                <a:lnTo>
                  <a:pt x="1330532" y="713672"/>
                </a:lnTo>
                <a:lnTo>
                  <a:pt x="1332204" y="666102"/>
                </a:lnTo>
                <a:lnTo>
                  <a:pt x="1330532" y="618533"/>
                </a:lnTo>
                <a:lnTo>
                  <a:pt x="1325589" y="571866"/>
                </a:lnTo>
                <a:lnTo>
                  <a:pt x="1317490" y="526215"/>
                </a:lnTo>
                <a:lnTo>
                  <a:pt x="1306347" y="481691"/>
                </a:lnTo>
                <a:lnTo>
                  <a:pt x="1292271" y="438409"/>
                </a:lnTo>
                <a:lnTo>
                  <a:pt x="1275377" y="396480"/>
                </a:lnTo>
                <a:lnTo>
                  <a:pt x="1255777" y="356017"/>
                </a:lnTo>
                <a:lnTo>
                  <a:pt x="1233583" y="317133"/>
                </a:lnTo>
                <a:lnTo>
                  <a:pt x="1208908" y="279940"/>
                </a:lnTo>
                <a:lnTo>
                  <a:pt x="1181866" y="244552"/>
                </a:lnTo>
                <a:lnTo>
                  <a:pt x="1152568" y="211081"/>
                </a:lnTo>
                <a:lnTo>
                  <a:pt x="1121127" y="179640"/>
                </a:lnTo>
                <a:lnTo>
                  <a:pt x="1087657" y="150342"/>
                </a:lnTo>
                <a:lnTo>
                  <a:pt x="1052269" y="123299"/>
                </a:lnTo>
                <a:lnTo>
                  <a:pt x="1015077" y="98624"/>
                </a:lnTo>
                <a:lnTo>
                  <a:pt x="976192" y="76429"/>
                </a:lnTo>
                <a:lnTo>
                  <a:pt x="935729" y="56828"/>
                </a:lnTo>
                <a:lnTo>
                  <a:pt x="893800" y="39934"/>
                </a:lnTo>
                <a:lnTo>
                  <a:pt x="850517" y="25858"/>
                </a:lnTo>
                <a:lnTo>
                  <a:pt x="805993" y="14714"/>
                </a:lnTo>
                <a:lnTo>
                  <a:pt x="760340" y="6614"/>
                </a:lnTo>
                <a:lnTo>
                  <a:pt x="713672" y="1672"/>
                </a:lnTo>
                <a:lnTo>
                  <a:pt x="666102" y="0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r>
              <a:rPr lang="ru-RU" dirty="0" smtClean="0"/>
              <a:t>   </a:t>
            </a:r>
            <a:r>
              <a:rPr lang="ru-RU" dirty="0" smtClean="0">
                <a:solidFill>
                  <a:schemeClr val="bg1"/>
                </a:solidFill>
              </a:rPr>
              <a:t>8 %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5" name="object 12"/>
          <p:cNvSpPr/>
          <p:nvPr/>
        </p:nvSpPr>
        <p:spPr>
          <a:xfrm>
            <a:off x="2428860" y="4929198"/>
            <a:ext cx="785818" cy="423858"/>
          </a:xfrm>
          <a:custGeom>
            <a:avLst/>
            <a:gdLst/>
            <a:ahLst/>
            <a:cxnLst/>
            <a:rect l="l" t="t" r="r" b="b"/>
            <a:pathLst>
              <a:path w="1332229" h="1332229">
                <a:moveTo>
                  <a:pt x="666102" y="0"/>
                </a:moveTo>
                <a:lnTo>
                  <a:pt x="618531" y="1672"/>
                </a:lnTo>
                <a:lnTo>
                  <a:pt x="571863" y="6614"/>
                </a:lnTo>
                <a:lnTo>
                  <a:pt x="526211" y="14714"/>
                </a:lnTo>
                <a:lnTo>
                  <a:pt x="481687" y="25858"/>
                </a:lnTo>
                <a:lnTo>
                  <a:pt x="438404" y="39934"/>
                </a:lnTo>
                <a:lnTo>
                  <a:pt x="396474" y="56828"/>
                </a:lnTo>
                <a:lnTo>
                  <a:pt x="356011" y="76429"/>
                </a:lnTo>
                <a:lnTo>
                  <a:pt x="317127" y="98624"/>
                </a:lnTo>
                <a:lnTo>
                  <a:pt x="279935" y="123299"/>
                </a:lnTo>
                <a:lnTo>
                  <a:pt x="244547" y="150342"/>
                </a:lnTo>
                <a:lnTo>
                  <a:pt x="211076" y="179640"/>
                </a:lnTo>
                <a:lnTo>
                  <a:pt x="179636" y="211081"/>
                </a:lnTo>
                <a:lnTo>
                  <a:pt x="150338" y="244552"/>
                </a:lnTo>
                <a:lnTo>
                  <a:pt x="123295" y="279940"/>
                </a:lnTo>
                <a:lnTo>
                  <a:pt x="98621" y="317133"/>
                </a:lnTo>
                <a:lnTo>
                  <a:pt x="76427" y="356017"/>
                </a:lnTo>
                <a:lnTo>
                  <a:pt x="56826" y="396480"/>
                </a:lnTo>
                <a:lnTo>
                  <a:pt x="39932" y="438409"/>
                </a:lnTo>
                <a:lnTo>
                  <a:pt x="25857" y="481691"/>
                </a:lnTo>
                <a:lnTo>
                  <a:pt x="14713" y="526215"/>
                </a:lnTo>
                <a:lnTo>
                  <a:pt x="6614" y="571866"/>
                </a:lnTo>
                <a:lnTo>
                  <a:pt x="1672" y="618533"/>
                </a:lnTo>
                <a:lnTo>
                  <a:pt x="0" y="666102"/>
                </a:lnTo>
                <a:lnTo>
                  <a:pt x="1672" y="713672"/>
                </a:lnTo>
                <a:lnTo>
                  <a:pt x="6614" y="760340"/>
                </a:lnTo>
                <a:lnTo>
                  <a:pt x="14713" y="805993"/>
                </a:lnTo>
                <a:lnTo>
                  <a:pt x="25857" y="850517"/>
                </a:lnTo>
                <a:lnTo>
                  <a:pt x="39932" y="893800"/>
                </a:lnTo>
                <a:lnTo>
                  <a:pt x="56826" y="935729"/>
                </a:lnTo>
                <a:lnTo>
                  <a:pt x="76427" y="976192"/>
                </a:lnTo>
                <a:lnTo>
                  <a:pt x="98621" y="1015077"/>
                </a:lnTo>
                <a:lnTo>
                  <a:pt x="123295" y="1052269"/>
                </a:lnTo>
                <a:lnTo>
                  <a:pt x="150338" y="1087657"/>
                </a:lnTo>
                <a:lnTo>
                  <a:pt x="179636" y="1121127"/>
                </a:lnTo>
                <a:lnTo>
                  <a:pt x="211076" y="1152568"/>
                </a:lnTo>
                <a:lnTo>
                  <a:pt x="244547" y="1181866"/>
                </a:lnTo>
                <a:lnTo>
                  <a:pt x="279935" y="1208908"/>
                </a:lnTo>
                <a:lnTo>
                  <a:pt x="317127" y="1233583"/>
                </a:lnTo>
                <a:lnTo>
                  <a:pt x="356011" y="1255777"/>
                </a:lnTo>
                <a:lnTo>
                  <a:pt x="396474" y="1275377"/>
                </a:lnTo>
                <a:lnTo>
                  <a:pt x="438404" y="1292271"/>
                </a:lnTo>
                <a:lnTo>
                  <a:pt x="481687" y="1306347"/>
                </a:lnTo>
                <a:lnTo>
                  <a:pt x="526211" y="1317490"/>
                </a:lnTo>
                <a:lnTo>
                  <a:pt x="571863" y="1325589"/>
                </a:lnTo>
                <a:lnTo>
                  <a:pt x="618531" y="1330532"/>
                </a:lnTo>
                <a:lnTo>
                  <a:pt x="666102" y="1332204"/>
                </a:lnTo>
                <a:lnTo>
                  <a:pt x="713672" y="1330532"/>
                </a:lnTo>
                <a:lnTo>
                  <a:pt x="760340" y="1325589"/>
                </a:lnTo>
                <a:lnTo>
                  <a:pt x="805993" y="1317490"/>
                </a:lnTo>
                <a:lnTo>
                  <a:pt x="850517" y="1306347"/>
                </a:lnTo>
                <a:lnTo>
                  <a:pt x="893800" y="1292271"/>
                </a:lnTo>
                <a:lnTo>
                  <a:pt x="935729" y="1275377"/>
                </a:lnTo>
                <a:lnTo>
                  <a:pt x="976192" y="1255777"/>
                </a:lnTo>
                <a:lnTo>
                  <a:pt x="1015077" y="1233583"/>
                </a:lnTo>
                <a:lnTo>
                  <a:pt x="1052269" y="1208908"/>
                </a:lnTo>
                <a:lnTo>
                  <a:pt x="1087657" y="1181866"/>
                </a:lnTo>
                <a:lnTo>
                  <a:pt x="1121127" y="1152568"/>
                </a:lnTo>
                <a:lnTo>
                  <a:pt x="1152568" y="1121127"/>
                </a:lnTo>
                <a:lnTo>
                  <a:pt x="1181866" y="1087657"/>
                </a:lnTo>
                <a:lnTo>
                  <a:pt x="1208908" y="1052269"/>
                </a:lnTo>
                <a:lnTo>
                  <a:pt x="1233583" y="1015077"/>
                </a:lnTo>
                <a:lnTo>
                  <a:pt x="1255777" y="976192"/>
                </a:lnTo>
                <a:lnTo>
                  <a:pt x="1275377" y="935729"/>
                </a:lnTo>
                <a:lnTo>
                  <a:pt x="1292271" y="893800"/>
                </a:lnTo>
                <a:lnTo>
                  <a:pt x="1306347" y="850517"/>
                </a:lnTo>
                <a:lnTo>
                  <a:pt x="1317490" y="805993"/>
                </a:lnTo>
                <a:lnTo>
                  <a:pt x="1325589" y="760340"/>
                </a:lnTo>
                <a:lnTo>
                  <a:pt x="1330532" y="713672"/>
                </a:lnTo>
                <a:lnTo>
                  <a:pt x="1332204" y="666102"/>
                </a:lnTo>
                <a:lnTo>
                  <a:pt x="1330532" y="618533"/>
                </a:lnTo>
                <a:lnTo>
                  <a:pt x="1325589" y="571866"/>
                </a:lnTo>
                <a:lnTo>
                  <a:pt x="1317490" y="526215"/>
                </a:lnTo>
                <a:lnTo>
                  <a:pt x="1306347" y="481691"/>
                </a:lnTo>
                <a:lnTo>
                  <a:pt x="1292271" y="438409"/>
                </a:lnTo>
                <a:lnTo>
                  <a:pt x="1275377" y="396480"/>
                </a:lnTo>
                <a:lnTo>
                  <a:pt x="1255777" y="356017"/>
                </a:lnTo>
                <a:lnTo>
                  <a:pt x="1233583" y="317133"/>
                </a:lnTo>
                <a:lnTo>
                  <a:pt x="1208908" y="279940"/>
                </a:lnTo>
                <a:lnTo>
                  <a:pt x="1181866" y="244552"/>
                </a:lnTo>
                <a:lnTo>
                  <a:pt x="1152568" y="211081"/>
                </a:lnTo>
                <a:lnTo>
                  <a:pt x="1121127" y="179640"/>
                </a:lnTo>
                <a:lnTo>
                  <a:pt x="1087657" y="150342"/>
                </a:lnTo>
                <a:lnTo>
                  <a:pt x="1052269" y="123299"/>
                </a:lnTo>
                <a:lnTo>
                  <a:pt x="1015077" y="98624"/>
                </a:lnTo>
                <a:lnTo>
                  <a:pt x="976192" y="76429"/>
                </a:lnTo>
                <a:lnTo>
                  <a:pt x="935729" y="56828"/>
                </a:lnTo>
                <a:lnTo>
                  <a:pt x="893800" y="39934"/>
                </a:lnTo>
                <a:lnTo>
                  <a:pt x="850517" y="25858"/>
                </a:lnTo>
                <a:lnTo>
                  <a:pt x="805993" y="14714"/>
                </a:lnTo>
                <a:lnTo>
                  <a:pt x="760340" y="6614"/>
                </a:lnTo>
                <a:lnTo>
                  <a:pt x="713672" y="1672"/>
                </a:lnTo>
                <a:lnTo>
                  <a:pt x="666102" y="0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r>
              <a:rPr lang="ru-RU" dirty="0" smtClean="0"/>
              <a:t>   </a:t>
            </a:r>
            <a:r>
              <a:rPr lang="ru-RU" dirty="0" smtClean="0">
                <a:solidFill>
                  <a:schemeClr val="bg1"/>
                </a:solidFill>
              </a:rPr>
              <a:t>10 %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3428992" y="2428868"/>
            <a:ext cx="557216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 smtClean="0">
                <a:solidFill>
                  <a:srgbClr val="0066B3"/>
                </a:solidFill>
                <a:latin typeface="Times New Roman" pitchFamily="18" charset="0"/>
                <a:cs typeface="Times New Roman" pitchFamily="18" charset="0"/>
              </a:rPr>
              <a:t>Техническое обслуживание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ремонт автотранспортных средств,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бытовых изделий,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предоставление услуг по перевозкам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rgbClr val="0066B3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357554" y="1857364"/>
            <a:ext cx="5500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400" kern="0" dirty="0" smtClean="0">
                <a:solidFill>
                  <a:srgbClr val="0066B3"/>
                </a:solidFill>
                <a:latin typeface="Times New Roman" pitchFamily="18" charset="0"/>
                <a:cs typeface="Times New Roman" pitchFamily="18" charset="0"/>
              </a:rPr>
              <a:t>Предоставление прочих коммунальных, социальных и персональных услуг, в т.ч. общественного питания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357554" y="3714752"/>
            <a:ext cx="56436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400" kern="0" dirty="0" smtClean="0">
                <a:solidFill>
                  <a:srgbClr val="0066B3"/>
                </a:solidFill>
                <a:latin typeface="Times New Roman" pitchFamily="18" charset="0"/>
                <a:cs typeface="Times New Roman" pitchFamily="18" charset="0"/>
              </a:rPr>
              <a:t>Строительство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357554" y="4286256"/>
            <a:ext cx="55007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400" kern="0" dirty="0" smtClean="0">
                <a:solidFill>
                  <a:srgbClr val="0066B3"/>
                </a:solidFill>
                <a:latin typeface="Times New Roman" pitchFamily="18" charset="0"/>
                <a:cs typeface="Times New Roman" pitchFamily="18" charset="0"/>
              </a:rPr>
              <a:t>Обрабатывающие производства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357554" y="4857760"/>
            <a:ext cx="5429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400" kern="0" dirty="0" smtClean="0">
                <a:solidFill>
                  <a:srgbClr val="0066B3"/>
                </a:solidFill>
                <a:latin typeface="Times New Roman" pitchFamily="18" charset="0"/>
                <a:cs typeface="Times New Roman" pitchFamily="18" charset="0"/>
              </a:rPr>
              <a:t>Операции с недвижимым имуществом, аренда и </a:t>
            </a:r>
          </a:p>
          <a:p>
            <a:pPr lvl="0">
              <a:defRPr/>
            </a:pPr>
            <a:r>
              <a:rPr lang="ru-RU" sz="1400" kern="0" dirty="0" smtClean="0">
                <a:solidFill>
                  <a:srgbClr val="0066B3"/>
                </a:solidFill>
                <a:latin typeface="Times New Roman" pitchFamily="18" charset="0"/>
                <a:cs typeface="Times New Roman" pitchFamily="18" charset="0"/>
              </a:rPr>
              <a:t>предоставление услуг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14282" y="1785926"/>
            <a:ext cx="1485904" cy="2928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По состоянию на 01.01.2024 год</a:t>
            </a:r>
          </a:p>
          <a:p>
            <a:pPr algn="ctr"/>
            <a:r>
              <a:rPr lang="ru-RU" sz="1600" dirty="0" err="1" smtClean="0"/>
              <a:t>СМП</a:t>
            </a:r>
            <a:r>
              <a:rPr lang="ru-RU" sz="1600" dirty="0" smtClean="0"/>
              <a:t> -169, из них </a:t>
            </a:r>
            <a:r>
              <a:rPr lang="ru-RU" sz="1600" dirty="0" err="1" smtClean="0"/>
              <a:t>КФХ</a:t>
            </a:r>
            <a:r>
              <a:rPr lang="ru-RU" sz="1600" dirty="0" smtClean="0"/>
              <a:t> - 27 </a:t>
            </a:r>
            <a:endParaRPr lang="ru-RU" sz="1600" dirty="0"/>
          </a:p>
        </p:txBody>
      </p:sp>
      <p:cxnSp>
        <p:nvCxnSpPr>
          <p:cNvPr id="24" name="Прямая со стрелкой 23"/>
          <p:cNvCxnSpPr/>
          <p:nvPr/>
        </p:nvCxnSpPr>
        <p:spPr>
          <a:xfrm rot="16200000" flipH="1">
            <a:off x="1142976" y="3714752"/>
            <a:ext cx="1785950" cy="6429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16200000" flipH="1">
            <a:off x="1500166" y="3357562"/>
            <a:ext cx="1143008" cy="7143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1714480" y="3143248"/>
            <a:ext cx="785818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1714480" y="3143248"/>
            <a:ext cx="714380" cy="714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V="1">
            <a:off x="1714480" y="2714620"/>
            <a:ext cx="714380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 rot="5400000" flipH="1" flipV="1">
            <a:off x="1571604" y="2285992"/>
            <a:ext cx="1000132" cy="7143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rot="5400000" flipH="1" flipV="1">
            <a:off x="1285852" y="2000240"/>
            <a:ext cx="1571636" cy="7143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4496" y="623305"/>
            <a:ext cx="7961303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Ключевые отрасли района</a:t>
            </a:r>
            <a:endParaRPr sz="2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76600" y="1752600"/>
            <a:ext cx="2440305" cy="29969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95"/>
              </a:spcBef>
            </a:pPr>
            <a:r>
              <a:rPr lang="ru-RU" sz="1850" b="1" spc="45" dirty="0" smtClean="0">
                <a:solidFill>
                  <a:srgbClr val="0066B3"/>
                </a:solidFill>
                <a:latin typeface="Arial" pitchFamily="34" charset="0"/>
                <a:cs typeface="Arial" pitchFamily="34" charset="0"/>
              </a:rPr>
              <a:t>…</a:t>
            </a:r>
            <a:endParaRPr sz="18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Содержимое 22"/>
          <p:cNvSpPr>
            <a:spLocks noGrp="1"/>
          </p:cNvSpPr>
          <p:nvPr>
            <p:ph sz="half" idx="2"/>
          </p:nvPr>
        </p:nvSpPr>
        <p:spPr>
          <a:xfrm>
            <a:off x="1751803" y="1772422"/>
            <a:ext cx="2420620" cy="284693"/>
          </a:xfrm>
        </p:spPr>
        <p:txBody>
          <a:bodyPr/>
          <a:lstStyle/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85720" y="1071546"/>
            <a:ext cx="8529638" cy="5643602"/>
          </a:xfrm>
          <a:prstGeom prst="roundRect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3750088"/>
              <a:satOff val="-5627"/>
              <a:lumOff val="-915"/>
              <a:alphaOff val="0"/>
            </a:schemeClr>
          </a:fillRef>
          <a:effectRef idx="1">
            <a:schemeClr val="accent3">
              <a:hueOff val="3750088"/>
              <a:satOff val="-5627"/>
              <a:lumOff val="-915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Скругленный прямоугольник 4"/>
          <p:cNvSpPr/>
          <p:nvPr/>
        </p:nvSpPr>
        <p:spPr>
          <a:xfrm>
            <a:off x="1905000" y="1295400"/>
            <a:ext cx="4495800" cy="6858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4"/>
          <p:cNvSpPr/>
          <p:nvPr/>
        </p:nvSpPr>
        <p:spPr>
          <a:xfrm>
            <a:off x="2247900" y="1143000"/>
            <a:ext cx="4495800" cy="4572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Агропромышленный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комплекс</a:t>
            </a:r>
          </a:p>
        </p:txBody>
      </p:sp>
      <p:sp>
        <p:nvSpPr>
          <p:cNvPr id="17" name="object 2"/>
          <p:cNvSpPr txBox="1">
            <a:spLocks/>
          </p:cNvSpPr>
          <p:nvPr/>
        </p:nvSpPr>
        <p:spPr>
          <a:xfrm>
            <a:off x="1071538" y="2751904"/>
            <a:ext cx="1785950" cy="3642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u="none" strike="noStrike" kern="0" cap="none" spc="4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Валовый сбор</a:t>
            </a: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u="none" strike="noStrike" kern="0" cap="none" spc="4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зерна – 9,162 тыс. тонн</a:t>
            </a:r>
          </a:p>
        </p:txBody>
      </p:sp>
      <p:pic>
        <p:nvPicPr>
          <p:cNvPr id="19" name="Рисунок 18"/>
          <p:cNvPicPr/>
          <p:nvPr/>
        </p:nvPicPr>
        <p:blipFill rotWithShape="1">
          <a:blip r:embed="rId3" cstate="print"/>
          <a:srcRect l="41950" t="40190" r="46833" b="46254"/>
          <a:stretch/>
        </p:blipFill>
        <p:spPr bwMode="auto">
          <a:xfrm>
            <a:off x="6000760" y="1643050"/>
            <a:ext cx="1714512" cy="10715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0" name="object 2"/>
          <p:cNvSpPr txBox="1">
            <a:spLocks/>
          </p:cNvSpPr>
          <p:nvPr/>
        </p:nvSpPr>
        <p:spPr>
          <a:xfrm>
            <a:off x="6143636" y="2780711"/>
            <a:ext cx="1571636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u="none" strike="noStrike" kern="0" cap="none" spc="4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Валовый сбор </a:t>
            </a:r>
            <a:br>
              <a:rPr kumimoji="0" lang="ru-RU" sz="1100" b="1" u="none" strike="noStrike" kern="0" cap="none" spc="4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100" b="1" u="none" strike="noStrike" kern="0" cap="none" spc="4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картофеля –</a:t>
            </a:r>
            <a:r>
              <a:rPr kumimoji="0" lang="ru-RU" sz="1100" b="1" u="none" strike="noStrike" kern="0" cap="none" spc="4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4,906 тыс. тонн</a:t>
            </a:r>
          </a:p>
        </p:txBody>
      </p:sp>
      <p:sp>
        <p:nvSpPr>
          <p:cNvPr id="29" name="object 2"/>
          <p:cNvSpPr txBox="1">
            <a:spLocks/>
          </p:cNvSpPr>
          <p:nvPr/>
        </p:nvSpPr>
        <p:spPr>
          <a:xfrm>
            <a:off x="1926496" y="4776221"/>
            <a:ext cx="1765278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kern="0" spc="40" baseline="0" dirty="0" smtClean="0">
                <a:latin typeface="Times New Roman" pitchFamily="18" charset="0"/>
                <a:ea typeface="+mj-ea"/>
                <a:cs typeface="Times New Roman" pitchFamily="18" charset="0"/>
              </a:rPr>
              <a:t>Производство молока – 2410 тонны</a:t>
            </a:r>
            <a:endParaRPr kumimoji="0" lang="ru-RU" sz="1100" b="1" u="none" strike="noStrike" kern="0" cap="none" spc="4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2" name="object 2"/>
          <p:cNvSpPr txBox="1">
            <a:spLocks/>
          </p:cNvSpPr>
          <p:nvPr/>
        </p:nvSpPr>
        <p:spPr>
          <a:xfrm flipH="1">
            <a:off x="4859645" y="4767038"/>
            <a:ext cx="1714513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kern="0" spc="40" baseline="0" dirty="0" smtClean="0">
                <a:latin typeface="Times New Roman" pitchFamily="18" charset="0"/>
                <a:ea typeface="+mj-ea"/>
                <a:cs typeface="Times New Roman" pitchFamily="18" charset="0"/>
              </a:rPr>
              <a:t>Производство мяса скота </a:t>
            </a:r>
            <a:r>
              <a:rPr lang="ru-RU" sz="1050" b="1" kern="0" spc="40" baseline="0" dirty="0" smtClean="0">
                <a:latin typeface="Times New Roman" pitchFamily="18" charset="0"/>
                <a:ea typeface="+mj-ea"/>
                <a:cs typeface="Times New Roman" pitchFamily="18" charset="0"/>
              </a:rPr>
              <a:t>– </a:t>
            </a:r>
            <a:r>
              <a:rPr lang="ru-RU" sz="1050" b="1" kern="0" spc="40" dirty="0" smtClean="0">
                <a:latin typeface="Times New Roman" pitchFamily="18" charset="0"/>
                <a:ea typeface="+mj-ea"/>
                <a:cs typeface="Times New Roman" pitchFamily="18" charset="0"/>
              </a:rPr>
              <a:t>1092</a:t>
            </a:r>
            <a:r>
              <a:rPr lang="ru-RU" sz="1050" b="1" kern="0" spc="40" baseline="0" dirty="0" smtClean="0">
                <a:latin typeface="Times New Roman" pitchFamily="18" charset="0"/>
                <a:ea typeface="+mj-ea"/>
                <a:cs typeface="Times New Roman" pitchFamily="18" charset="0"/>
              </a:rPr>
              <a:t>  тонн</a:t>
            </a:r>
            <a:endParaRPr kumimoji="0" lang="ru-RU" sz="1100" b="1" u="none" strike="noStrike" kern="0" cap="none" spc="4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8" name="object 2"/>
          <p:cNvSpPr txBox="1">
            <a:spLocks/>
          </p:cNvSpPr>
          <p:nvPr/>
        </p:nvSpPr>
        <p:spPr>
          <a:xfrm>
            <a:off x="3643306" y="2770184"/>
            <a:ext cx="1643074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u="none" strike="noStrike" kern="0" cap="none" spc="4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Валовый сбор:</a:t>
            </a:r>
            <a:r>
              <a:rPr kumimoji="0" lang="ru-RU" sz="1100" b="1" u="none" strike="noStrike" kern="0" cap="none" spc="4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1100" b="1" u="none" strike="noStrike" kern="0" cap="none" spc="4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льна-долгунца (в переводе на льноволокно) </a:t>
            </a:r>
            <a:r>
              <a:rPr lang="ru-RU" sz="1100" b="1" kern="0" dirty="0" smtClean="0">
                <a:latin typeface="Times New Roman" pitchFamily="18" charset="0"/>
                <a:cs typeface="Times New Roman" pitchFamily="18" charset="0"/>
              </a:rPr>
              <a:t>– </a:t>
            </a:r>
            <a:br>
              <a:rPr lang="ru-RU" sz="1100" b="1" kern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100" b="1" kern="0" dirty="0" smtClean="0">
                <a:latin typeface="Times New Roman" pitchFamily="18" charset="0"/>
                <a:cs typeface="Times New Roman" pitchFamily="18" charset="0"/>
              </a:rPr>
              <a:t>0,263 тыс. тонн</a:t>
            </a:r>
            <a:endParaRPr lang="ru-RU" sz="1100" b="1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object 2"/>
          <p:cNvSpPr txBox="1">
            <a:spLocks/>
          </p:cNvSpPr>
          <p:nvPr/>
        </p:nvSpPr>
        <p:spPr>
          <a:xfrm>
            <a:off x="639425" y="5181600"/>
            <a:ext cx="8248650" cy="13696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Техническое перевооружение сельскохозяйственных организаций за 2023 год – 3705,0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</a:p>
          <a:p>
            <a:pPr marL="12700" lvl="0">
              <a:spcBef>
                <a:spcPts val="100"/>
              </a:spcBef>
              <a:buFont typeface="Arial" charset="0"/>
              <a:buChar char="•"/>
              <a:defRPr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Площадь земель сельскохозяйственного назначения – 117154   га,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том числе сельскохозяйственные </a:t>
            </a:r>
          </a:p>
          <a:p>
            <a:pPr marL="12700" lvl="0">
              <a:spcBef>
                <a:spcPts val="100"/>
              </a:spcBef>
              <a:defRPr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угодья – 77045 га, из них:</a:t>
            </a:r>
          </a:p>
          <a:p>
            <a:pPr indent="12700"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пашни – 30375 га , в том числе 20863 га или (68,7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%)-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используемая,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20 %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- пригодная к введению, 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pPr indent="12700">
              <a:spcBef>
                <a:spcPts val="100"/>
              </a:spcBef>
              <a:defRPr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11,3 %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- непригодная к введению);</a:t>
            </a:r>
          </a:p>
          <a:p>
            <a:pPr lvl="0" indent="12700"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сенокосы –  31337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га, в том числе используется  - 7930 га (25,3 %)</a:t>
            </a:r>
          </a:p>
          <a:p>
            <a:pPr lvl="0" indent="12700"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пастбища – 15343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га, в том числе используется - 7202 га (46,9 %)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141096" y="6402569"/>
            <a:ext cx="23566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Показатели 2023 года </a:t>
            </a:r>
            <a:endParaRPr lang="ru-RU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8" name="Picture 4" descr="https://avatars.mds.yandex.net/i?id=bde7d05281096f676a7eeade21abb74302bca4a6-10734181-images-thumbs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3" y="3421228"/>
            <a:ext cx="1857388" cy="1243440"/>
          </a:xfrm>
          <a:prstGeom prst="rect">
            <a:avLst/>
          </a:prstGeom>
          <a:noFill/>
        </p:spPr>
      </p:pic>
      <p:pic>
        <p:nvPicPr>
          <p:cNvPr id="36870" name="Picture 6" descr="https://avatars.mds.yandex.net/i?id=a4e6d15662e4737add7878851af007ded81d4b2b-8487335-images-thumbs&amp;n=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500438"/>
            <a:ext cx="1787933" cy="1214446"/>
          </a:xfrm>
          <a:prstGeom prst="rect">
            <a:avLst/>
          </a:prstGeom>
          <a:noFill/>
        </p:spPr>
      </p:pic>
      <p:pic>
        <p:nvPicPr>
          <p:cNvPr id="36872" name="Picture 8" descr="https://avatars.mds.yandex.net/i?id=b3439a4dd3264a7a41ee4bd60d0877b47610b1ba-10142557-images-thumbs&amp;n=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8662" y="1500174"/>
            <a:ext cx="1785950" cy="1214446"/>
          </a:xfrm>
          <a:prstGeom prst="rect">
            <a:avLst/>
          </a:prstGeom>
          <a:noFill/>
        </p:spPr>
      </p:pic>
      <p:pic>
        <p:nvPicPr>
          <p:cNvPr id="36878" name="Picture 14" descr="https://avatars.mds.yandex.net/i?id=f1b23e4c78391ce6db695a9b29ef2949e48f24a7-10069096-images-thumbs&amp;n=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868" y="1500174"/>
            <a:ext cx="1714512" cy="12144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623305"/>
            <a:ext cx="807719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spcBef>
                <a:spcPts val="100"/>
              </a:spcBef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Ключевые отрасли района</a:t>
            </a:r>
            <a:endParaRPr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14283" y="1428736"/>
            <a:ext cx="8786874" cy="469582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3750088"/>
              <a:satOff val="-5627"/>
              <a:lumOff val="-915"/>
              <a:alphaOff val="0"/>
            </a:schemeClr>
          </a:fillRef>
          <a:effectRef idx="1">
            <a:schemeClr val="accent3">
              <a:hueOff val="3750088"/>
              <a:satOff val="-5627"/>
              <a:lumOff val="-915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object 2"/>
          <p:cNvSpPr txBox="1">
            <a:spLocks/>
          </p:cNvSpPr>
          <p:nvPr/>
        </p:nvSpPr>
        <p:spPr>
          <a:xfrm>
            <a:off x="928662" y="3571876"/>
            <a:ext cx="2286000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kern="0" spc="40" baseline="0" dirty="0" smtClean="0">
                <a:latin typeface="Times New Roman" pitchFamily="18" charset="0"/>
                <a:ea typeface="+mj-ea"/>
                <a:cs typeface="Times New Roman" pitchFamily="18" charset="0"/>
              </a:rPr>
              <a:t>Производство хлеба и хлебобулочных изделий – 237,07 тонны</a:t>
            </a:r>
            <a:endParaRPr kumimoji="0" lang="ru-RU" sz="1100" b="1" u="none" strike="noStrike" kern="0" cap="none" spc="4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0" name="Скругленный прямоугольник 4"/>
          <p:cNvSpPr/>
          <p:nvPr/>
        </p:nvSpPr>
        <p:spPr>
          <a:xfrm>
            <a:off x="2270091" y="1323975"/>
            <a:ext cx="4495800" cy="4572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Пищевая перерабатывающая отрасль</a:t>
            </a: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" name="Picture 2" descr="D:\!!! БАЖЕНОВА СВ\РАБОТА С РАЙОНАМИ\Инвестиционные паспорта районов\Горьковский (надо посмотреть)\картинки\new_ubc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187" r="12344"/>
          <a:stretch/>
        </p:blipFill>
        <p:spPr bwMode="auto">
          <a:xfrm>
            <a:off x="3214678" y="3929066"/>
            <a:ext cx="2643206" cy="16430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bject 2"/>
          <p:cNvSpPr txBox="1">
            <a:spLocks/>
          </p:cNvSpPr>
          <p:nvPr/>
        </p:nvSpPr>
        <p:spPr>
          <a:xfrm>
            <a:off x="3500430" y="5643578"/>
            <a:ext cx="22098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0" spc="40" baseline="0" dirty="0" smtClean="0">
                <a:latin typeface="Times New Roman" pitchFamily="18" charset="0"/>
                <a:ea typeface="+mj-ea"/>
                <a:cs typeface="Times New Roman" pitchFamily="18" charset="0"/>
              </a:rPr>
              <a:t>Наличие 1</a:t>
            </a:r>
            <a:r>
              <a:rPr lang="ru-RU" sz="1200" b="1" kern="0" spc="40" dirty="0" smtClean="0">
                <a:latin typeface="Times New Roman" pitchFamily="18" charset="0"/>
                <a:ea typeface="+mj-ea"/>
                <a:cs typeface="Times New Roman" pitchFamily="18" charset="0"/>
              </a:rPr>
              <a:t> убойного цеха. </a:t>
            </a:r>
            <a:endParaRPr kumimoji="0" lang="ru-RU" sz="1200" b="1" u="none" strike="noStrike" kern="0" cap="none" spc="4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29322" y="3643314"/>
            <a:ext cx="24288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kern="0" spc="40" dirty="0" smtClean="0">
                <a:latin typeface="Times New Roman" pitchFamily="18" charset="0"/>
                <a:cs typeface="Times New Roman" pitchFamily="18" charset="0"/>
              </a:rPr>
              <a:t>Переработка мяса (копчение) – 4,0 тонны </a:t>
            </a:r>
            <a:endParaRPr lang="ru-RU" sz="11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500826" y="6143644"/>
            <a:ext cx="164339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показатели 2023 года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4" name="Picture 4" descr="https://img.razrisyika.ru/kart/43/1200/171734-hleb-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857364"/>
            <a:ext cx="2643206" cy="1712875"/>
          </a:xfrm>
          <a:prstGeom prst="rect">
            <a:avLst/>
          </a:prstGeom>
          <a:noFill/>
        </p:spPr>
      </p:pic>
      <p:pic>
        <p:nvPicPr>
          <p:cNvPr id="35846" name="Picture 6" descr="https://mykaleidoscope.ru/x/uploads/posts/2022-09/1663757504_7-mykaleidoscope-ru-p-kopchenie-delikatesi-yeda-krasivo-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1857364"/>
            <a:ext cx="2643206" cy="17145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6668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14485</TotalTime>
  <Words>3529</Words>
  <Application>Microsoft Office PowerPoint</Application>
  <PresentationFormat>Экран (4:3)</PresentationFormat>
  <Paragraphs>601</Paragraphs>
  <Slides>35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Office Theme</vt:lpstr>
      <vt:lpstr>ЗНАМЕНСКИЙ МУНИЦИПАЛЬНЫЙ РАЙОН                                                   </vt:lpstr>
      <vt:lpstr>Слайд 2</vt:lpstr>
      <vt:lpstr>Наши преимущества</vt:lpstr>
      <vt:lpstr>Слайд 4</vt:lpstr>
      <vt:lpstr>Слайд 5</vt:lpstr>
      <vt:lpstr>Слайд 6</vt:lpstr>
      <vt:lpstr>Слайд 7</vt:lpstr>
      <vt:lpstr>Ключевые отрасли района</vt:lpstr>
      <vt:lpstr>Ключевые отрасли района</vt:lpstr>
      <vt:lpstr>Ключевые отрасли района</vt:lpstr>
      <vt:lpstr>Слайд 11</vt:lpstr>
      <vt:lpstr>Слайд 12</vt:lpstr>
      <vt:lpstr>Слайд 13</vt:lpstr>
      <vt:lpstr>Слайд 14</vt:lpstr>
      <vt:lpstr>Слайд 15</vt:lpstr>
      <vt:lpstr>Слайд 16</vt:lpstr>
      <vt:lpstr>Перспективные отрасли инвестирования</vt:lpstr>
      <vt:lpstr>Перспективные отрасли инвестирования</vt:lpstr>
      <vt:lpstr>Перспективные отрасли инвестирования</vt:lpstr>
      <vt:lpstr>Проекты, требующие финансирования</vt:lpstr>
      <vt:lpstr>Проекты, требующие финансирования</vt:lpstr>
      <vt:lpstr>Проекты, требующие финансирования</vt:lpstr>
      <vt:lpstr>Проекты, требующие финансирования</vt:lpstr>
      <vt:lpstr>ания</vt:lpstr>
      <vt:lpstr>ания</vt:lpstr>
      <vt:lpstr>ания</vt:lpstr>
      <vt:lpstr>ания</vt:lpstr>
      <vt:lpstr>ания</vt:lpstr>
      <vt:lpstr>ания</vt:lpstr>
      <vt:lpstr>ания</vt:lpstr>
      <vt:lpstr>ания</vt:lpstr>
      <vt:lpstr>ания</vt:lpstr>
      <vt:lpstr>ания</vt:lpstr>
      <vt:lpstr>Слайд 34</vt:lpstr>
      <vt:lpstr>Контактная информация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ОМСКАЯ ОБЛАСТЬ Конкурентные преимущества</dc:title>
  <dc:creator>ksamodinskiy</dc:creator>
  <cp:lastModifiedBy>Sait</cp:lastModifiedBy>
  <cp:revision>1630</cp:revision>
  <dcterms:created xsi:type="dcterms:W3CDTF">2019-02-22T07:19:09Z</dcterms:created>
  <dcterms:modified xsi:type="dcterms:W3CDTF">2024-06-14T04:26:35Z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2019-02-22T00:00:00Z</vt:filetime>
  </property>
  <property fmtid="{D5CDD505-2E9C-101B-9397-08002B2CF9AE}" pid="3" name="Creator">
    <vt:lpwstr>Adobe InDesign CS5 (7.0)</vt:lpwstr>
  </property>
  <property fmtid="{D5CDD505-2E9C-101B-9397-08002B2CF9AE}" pid="4" name="LastSaved">
    <vt:filetime>2019-02-22T00:00:00Z</vt:filetime>
  </property>
</Properties>
</file>