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98" r:id="rId2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79E38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1" autoAdjust="0"/>
    <p:restoredTop sz="90805" autoAdjust="0"/>
  </p:normalViewPr>
  <p:slideViewPr>
    <p:cSldViewPr>
      <p:cViewPr varScale="1">
        <p:scale>
          <a:sx n="105" d="100"/>
          <a:sy n="105" d="100"/>
        </p:scale>
        <p:origin x="-1890" y="-9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A2E59C-5DF7-40AF-BD9A-786A22D025D6}" type="datetimeFigureOut">
              <a:rPr lang="ru-RU" smtClean="0"/>
              <a:pPr/>
              <a:t>17.11.2023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F25C3E-DEC0-48CB-B162-27B4C7991D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F25C3E-DEC0-48CB-B162-27B4C7991D6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1" i="0">
                <a:solidFill>
                  <a:srgbClr val="EF412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500" b="0" i="0">
                <a:solidFill>
                  <a:srgbClr val="0066B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350" y="666597"/>
            <a:ext cx="3839845" cy="394970"/>
          </a:xfrm>
          <a:custGeom>
            <a:avLst/>
            <a:gdLst/>
            <a:ahLst/>
            <a:cxnLst/>
            <a:rect l="l" t="t" r="r" b="b"/>
            <a:pathLst>
              <a:path w="3839845" h="394969">
                <a:moveTo>
                  <a:pt x="0" y="394817"/>
                </a:moveTo>
                <a:lnTo>
                  <a:pt x="3839298" y="394817"/>
                </a:lnTo>
                <a:lnTo>
                  <a:pt x="3839298" y="0"/>
                </a:lnTo>
                <a:lnTo>
                  <a:pt x="0" y="0"/>
                </a:lnTo>
                <a:lnTo>
                  <a:pt x="0" y="394817"/>
                </a:lnTo>
                <a:close/>
              </a:path>
            </a:pathLst>
          </a:custGeom>
          <a:solidFill>
            <a:srgbClr val="0066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6350" y="666597"/>
            <a:ext cx="3839845" cy="394970"/>
          </a:xfrm>
          <a:custGeom>
            <a:avLst/>
            <a:gdLst/>
            <a:ahLst/>
            <a:cxnLst/>
            <a:rect l="l" t="t" r="r" b="b"/>
            <a:pathLst>
              <a:path w="3839845" h="394969">
                <a:moveTo>
                  <a:pt x="0" y="394817"/>
                </a:moveTo>
                <a:lnTo>
                  <a:pt x="3839298" y="394817"/>
                </a:lnTo>
                <a:lnTo>
                  <a:pt x="3839298" y="0"/>
                </a:lnTo>
                <a:lnTo>
                  <a:pt x="0" y="0"/>
                </a:lnTo>
                <a:lnTo>
                  <a:pt x="0" y="394817"/>
                </a:lnTo>
                <a:close/>
              </a:path>
            </a:pathLst>
          </a:custGeom>
          <a:ln w="12700">
            <a:solidFill>
              <a:srgbClr val="0066B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1" i="0">
                <a:solidFill>
                  <a:srgbClr val="EF412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751803" y="1772422"/>
            <a:ext cx="2420620" cy="39274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50" b="1" i="0">
                <a:solidFill>
                  <a:srgbClr val="0066B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11/17/2023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3804" y="601967"/>
            <a:ext cx="7871459" cy="394970"/>
          </a:xfrm>
          <a:custGeom>
            <a:avLst/>
            <a:gdLst/>
            <a:ahLst/>
            <a:cxnLst/>
            <a:rect l="l" t="t" r="r" b="b"/>
            <a:pathLst>
              <a:path w="7871459" h="394969">
                <a:moveTo>
                  <a:pt x="0" y="394817"/>
                </a:moveTo>
                <a:lnTo>
                  <a:pt x="7871294" y="394817"/>
                </a:lnTo>
                <a:lnTo>
                  <a:pt x="7871294" y="0"/>
                </a:lnTo>
                <a:lnTo>
                  <a:pt x="0" y="0"/>
                </a:lnTo>
                <a:lnTo>
                  <a:pt x="0" y="394817"/>
                </a:lnTo>
                <a:close/>
              </a:path>
            </a:pathLst>
          </a:custGeom>
          <a:solidFill>
            <a:srgbClr val="0066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13804" y="601967"/>
            <a:ext cx="7871459" cy="394970"/>
          </a:xfrm>
          <a:custGeom>
            <a:avLst/>
            <a:gdLst/>
            <a:ahLst/>
            <a:cxnLst/>
            <a:rect l="l" t="t" r="r" b="b"/>
            <a:pathLst>
              <a:path w="7871459" h="394969">
                <a:moveTo>
                  <a:pt x="0" y="394817"/>
                </a:moveTo>
                <a:lnTo>
                  <a:pt x="7871294" y="394817"/>
                </a:lnTo>
                <a:lnTo>
                  <a:pt x="7871294" y="0"/>
                </a:lnTo>
                <a:lnTo>
                  <a:pt x="0" y="0"/>
                </a:lnTo>
                <a:lnTo>
                  <a:pt x="0" y="394817"/>
                </a:lnTo>
                <a:close/>
              </a:path>
            </a:pathLst>
          </a:custGeom>
          <a:ln w="12700">
            <a:solidFill>
              <a:srgbClr val="0066B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1" i="0">
                <a:solidFill>
                  <a:srgbClr val="EF412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11/17/2023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11/17/2023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03245" y="1278733"/>
            <a:ext cx="7737508" cy="4368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700" b="1" i="0">
                <a:solidFill>
                  <a:srgbClr val="EF412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35163" y="2145018"/>
            <a:ext cx="7417434" cy="43389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500" b="0" i="0">
                <a:solidFill>
                  <a:srgbClr val="0066B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81000" y="533400"/>
            <a:ext cx="7467600" cy="3975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2500" spc="-70" dirty="0" err="1" smtClean="0">
                <a:solidFill>
                  <a:srgbClr val="FFFFFF"/>
                </a:solidFill>
              </a:rPr>
              <a:t>ания</a:t>
            </a:r>
            <a:endParaRPr sz="2500" dirty="0"/>
          </a:p>
        </p:txBody>
      </p:sp>
      <p:sp>
        <p:nvSpPr>
          <p:cNvPr id="22" name="object 4"/>
          <p:cNvSpPr txBox="1">
            <a:spLocks/>
          </p:cNvSpPr>
          <p:nvPr/>
        </p:nvSpPr>
        <p:spPr>
          <a:xfrm>
            <a:off x="381000" y="533400"/>
            <a:ext cx="8405842" cy="3975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500" b="1" i="0" u="none" strike="noStrike" kern="0" cap="none" spc="-7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Земельные участки для реализации проектов</a:t>
            </a:r>
            <a:endParaRPr kumimoji="0" lang="ru-RU" sz="2500" b="1" i="0" u="none" strike="noStrike" kern="0" cap="none" spc="0" normalizeH="0" baseline="0" noProof="0" dirty="0">
              <a:ln>
                <a:noFill/>
              </a:ln>
              <a:solidFill>
                <a:srgbClr val="EF4123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143372" y="1142984"/>
            <a:ext cx="45005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1600" dirty="0" smtClean="0">
              <a:latin typeface="Times New Roman"/>
              <a:ea typeface="Calibri"/>
              <a:cs typeface="Times New Roman"/>
            </a:endParaRPr>
          </a:p>
          <a:p>
            <a:pPr algn="just"/>
            <a:endParaRPr lang="ru-RU" sz="1600" dirty="0" smtClean="0">
              <a:latin typeface="Times New Roman"/>
              <a:ea typeface="Calibri"/>
              <a:cs typeface="Times New Roman"/>
            </a:endParaRPr>
          </a:p>
        </p:txBody>
      </p:sp>
      <p:sp>
        <p:nvSpPr>
          <p:cNvPr id="27" name="object 2"/>
          <p:cNvSpPr/>
          <p:nvPr/>
        </p:nvSpPr>
        <p:spPr>
          <a:xfrm>
            <a:off x="228600" y="533400"/>
            <a:ext cx="8558242" cy="394970"/>
          </a:xfrm>
          <a:custGeom>
            <a:avLst/>
            <a:gdLst/>
            <a:ahLst/>
            <a:cxnLst/>
            <a:rect l="l" t="t" r="r" b="b"/>
            <a:pathLst>
              <a:path w="5555615" h="394969">
                <a:moveTo>
                  <a:pt x="0" y="394817"/>
                </a:moveTo>
                <a:lnTo>
                  <a:pt x="5555297" y="394817"/>
                </a:lnTo>
                <a:lnTo>
                  <a:pt x="5555297" y="0"/>
                </a:lnTo>
                <a:lnTo>
                  <a:pt x="0" y="0"/>
                </a:lnTo>
                <a:lnTo>
                  <a:pt x="0" y="394817"/>
                </a:lnTo>
                <a:close/>
              </a:path>
            </a:pathLst>
          </a:custGeom>
          <a:solidFill>
            <a:srgbClr val="0066B3"/>
          </a:solidFill>
        </p:spPr>
        <p:txBody>
          <a:bodyPr wrap="square" lIns="0" tIns="0" rIns="0" bIns="0" rtlCol="0"/>
          <a:lstStyle/>
          <a:p>
            <a:pPr marL="12700" lvl="0">
              <a:spcBef>
                <a:spcPts val="100"/>
              </a:spcBef>
              <a:defRPr/>
            </a:pPr>
            <a:r>
              <a:rPr lang="ru-RU" sz="2400" b="1" spc="-7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Объект недвижимости для реализации проекта (</a:t>
            </a:r>
            <a:r>
              <a:rPr lang="ru-RU" sz="2400" b="1" spc="-70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д.Мамешево</a:t>
            </a:r>
            <a:r>
              <a:rPr lang="ru-RU" sz="2400" b="1" spc="-7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b="1" kern="0" dirty="0">
              <a:solidFill>
                <a:srgbClr val="EF412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2844" y="5357826"/>
            <a:ext cx="464347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 smtClean="0">
                <a:latin typeface="Times New Roman"/>
                <a:ea typeface="Calibri"/>
                <a:cs typeface="Times New Roman"/>
              </a:rPr>
              <a:t>Инвестиционная площадка </a:t>
            </a:r>
          </a:p>
          <a:p>
            <a:pPr algn="ctr"/>
            <a:r>
              <a:rPr lang="ru-RU" sz="1100" dirty="0" smtClean="0">
                <a:latin typeface="Times New Roman"/>
                <a:ea typeface="Calibri"/>
                <a:cs typeface="Times New Roman"/>
              </a:rPr>
              <a:t> «Место отдыха на берегу озера </a:t>
            </a:r>
            <a:r>
              <a:rPr lang="ru-RU" sz="1100" dirty="0" err="1" smtClean="0">
                <a:latin typeface="Times New Roman"/>
                <a:ea typeface="Calibri"/>
                <a:cs typeface="Times New Roman"/>
              </a:rPr>
              <a:t>Мамешевское</a:t>
            </a:r>
            <a:r>
              <a:rPr lang="ru-RU" sz="1100" dirty="0" smtClean="0">
                <a:latin typeface="Times New Roman"/>
                <a:ea typeface="Calibri"/>
                <a:cs typeface="Times New Roman"/>
              </a:rPr>
              <a:t>».</a:t>
            </a:r>
          </a:p>
          <a:p>
            <a:pPr algn="ctr"/>
            <a:r>
              <a:rPr lang="ru-RU" sz="1100" dirty="0" smtClean="0">
                <a:latin typeface="Times New Roman"/>
                <a:ea typeface="Calibri"/>
                <a:cs typeface="Times New Roman"/>
              </a:rPr>
              <a:t>Омская область, Знаменский район, </a:t>
            </a:r>
          </a:p>
          <a:p>
            <a:pPr algn="ctr"/>
            <a:r>
              <a:rPr lang="ru-RU" sz="1100" dirty="0" smtClean="0">
                <a:latin typeface="Times New Roman"/>
                <a:ea typeface="Calibri"/>
                <a:cs typeface="Times New Roman"/>
              </a:rPr>
              <a:t>Бутаковское сельское поселение, д. </a:t>
            </a:r>
            <a:r>
              <a:rPr lang="ru-RU" sz="1100" dirty="0" err="1" smtClean="0">
                <a:latin typeface="Times New Roman"/>
                <a:ea typeface="Calibri"/>
                <a:cs typeface="Times New Roman"/>
              </a:rPr>
              <a:t>Мамешево</a:t>
            </a:r>
            <a:endParaRPr lang="ru-RU" sz="1100" dirty="0" smtClean="0">
              <a:latin typeface="Times New Roman"/>
              <a:ea typeface="Calibri"/>
              <a:cs typeface="Times New Roman"/>
            </a:endParaRPr>
          </a:p>
          <a:p>
            <a:pPr algn="ctr"/>
            <a:r>
              <a:rPr lang="ru-RU" sz="1100" dirty="0" smtClean="0">
                <a:latin typeface="Times New Roman"/>
                <a:ea typeface="Calibri"/>
                <a:cs typeface="Times New Roman"/>
              </a:rPr>
              <a:t>Возможно обустройство мест  пешими прогулками, отдыха и туризма, наблюдения за природой, пикников и иной деятельности.</a:t>
            </a:r>
          </a:p>
          <a:p>
            <a:pPr algn="ctr"/>
            <a:r>
              <a:rPr lang="ru-RU" sz="1100" dirty="0" smtClean="0">
                <a:latin typeface="Times New Roman"/>
                <a:ea typeface="Calibri"/>
                <a:cs typeface="Times New Roman"/>
              </a:rPr>
              <a:t>Площадка расположена  в 12 км от р. </a:t>
            </a:r>
            <a:r>
              <a:rPr lang="ru-RU" sz="1100" dirty="0" err="1" smtClean="0">
                <a:latin typeface="Times New Roman"/>
                <a:ea typeface="Calibri"/>
                <a:cs typeface="Times New Roman"/>
              </a:rPr>
              <a:t>ц</a:t>
            </a:r>
            <a:r>
              <a:rPr lang="ru-RU" sz="1100" dirty="0" smtClean="0">
                <a:latin typeface="Times New Roman"/>
                <a:ea typeface="Calibri"/>
                <a:cs typeface="Times New Roman"/>
              </a:rPr>
              <a:t>. Знаменское, </a:t>
            </a:r>
          </a:p>
          <a:p>
            <a:pPr algn="ctr"/>
            <a:r>
              <a:rPr lang="ru-RU" sz="1100" dirty="0" smtClean="0">
                <a:latin typeface="Times New Roman"/>
                <a:ea typeface="Calibri"/>
                <a:cs typeface="Times New Roman"/>
              </a:rPr>
              <a:t>в 690 м. на север от границы населенного пункта Мамешево 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929190" y="1142984"/>
          <a:ext cx="3857620" cy="4881547"/>
        </p:xfrm>
        <a:graphic>
          <a:graphicData uri="http://schemas.openxmlformats.org/drawingml/2006/table">
            <a:tbl>
              <a:tblPr/>
              <a:tblGrid>
                <a:gridCol w="1857388"/>
                <a:gridCol w="2000232"/>
              </a:tblGrid>
              <a:tr h="5635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latin typeface="Times New Roman"/>
                          <a:ea typeface="Calibri"/>
                          <a:cs typeface="Times New Roman"/>
                        </a:rPr>
                        <a:t>Кадастровый номер земельного участка (Кадастровый квартал) </a:t>
                      </a:r>
                      <a:endParaRPr lang="ru-RU" sz="105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55:05:010005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4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Площадь в квадратных метрах</a:t>
                      </a:r>
                      <a:endParaRPr lang="ru-RU" sz="105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latin typeface="Times New Roman"/>
                          <a:ea typeface="Calibri"/>
                          <a:cs typeface="Times New Roman"/>
                        </a:rPr>
                        <a:t>22573</a:t>
                      </a:r>
                      <a:endParaRPr lang="ru-RU" sz="105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20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Собственник участка</a:t>
                      </a:r>
                      <a:endParaRPr lang="ru-RU" sz="105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Земельный</a:t>
                      </a:r>
                      <a:r>
                        <a:rPr lang="ru-RU" sz="1050" b="0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05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участок, </a:t>
                      </a:r>
                      <a:r>
                        <a:rPr lang="ru-RU" sz="1050" b="0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05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 государственная собственность на который не разграничена</a:t>
                      </a:r>
                      <a:endParaRPr lang="ru-RU" sz="105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Категория земель. Вид разрешенного использования</a:t>
                      </a:r>
                      <a:endParaRPr lang="ru-RU" sz="105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Земли сельскохозяйственного назначения.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Разрешенное использование</a:t>
                      </a: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Осуществление рекреационной</a:t>
                      </a:r>
                      <a:r>
                        <a:rPr lang="ru-RU" sz="105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деятельности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Объекты недвижимости, находящиеся на участке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отсутствует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Наличие инфраструктуры на участке: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отсутствует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4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Обременение</a:t>
                      </a:r>
                      <a:r>
                        <a:rPr lang="ru-RU" sz="105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участка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отсутствует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9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Способ передачи участка для бизнеса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аренда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72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Контактная </a:t>
                      </a:r>
                      <a:r>
                        <a:rPr lang="ru-RU" sz="105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информация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05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dirty="0" smtClean="0">
                          <a:latin typeface="Times New Roman"/>
                          <a:ea typeface="Calibri"/>
                          <a:cs typeface="Times New Roman"/>
                        </a:rPr>
                        <a:t>Тел. 8 (38179)21428, 22425</a:t>
                      </a:r>
                      <a:r>
                        <a:rPr lang="ru-RU" sz="105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адрес </a:t>
                      </a:r>
                      <a:r>
                        <a:rPr lang="ru-RU" sz="1050" baseline="0" dirty="0" err="1" smtClean="0">
                          <a:latin typeface="Times New Roman"/>
                          <a:ea typeface="Calibri"/>
                          <a:cs typeface="Times New Roman"/>
                        </a:rPr>
                        <a:t>эл</a:t>
                      </a:r>
                      <a:r>
                        <a:rPr lang="ru-RU" sz="105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. почты: </a:t>
                      </a:r>
                      <a:r>
                        <a:rPr lang="en-US" sz="105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ekonom_znam@mail.ru</a:t>
                      </a:r>
                      <a:endParaRPr lang="ru-RU" sz="105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142984"/>
            <a:ext cx="4364963" cy="4104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 rot="20877425">
            <a:off x="1142976" y="1816703"/>
            <a:ext cx="2000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Оз.Мамешевское</a:t>
            </a:r>
            <a:endParaRPr lang="ru-RU" sz="1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285720" y="3357562"/>
            <a:ext cx="1071570" cy="7143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 rot="1981721">
            <a:off x="79669" y="3932718"/>
            <a:ext cx="17327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1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л.Центральная</a:t>
            </a:r>
            <a:endParaRPr lang="ru-RU" sz="1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12704</TotalTime>
  <Words>160</Words>
  <Application>Microsoft Office PowerPoint</Application>
  <PresentationFormat>Экран (4:3)</PresentationFormat>
  <Paragraphs>34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Office Theme</vt:lpstr>
      <vt:lpstr>ания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ОМСКАЯ ОБЛАСТЬ Конкурентные преимущества</dc:title>
  <dc:creator>ksamodinskiy</dc:creator>
  <cp:lastModifiedBy>USer</cp:lastModifiedBy>
  <cp:revision>1372</cp:revision>
  <dcterms:created xsi:type="dcterms:W3CDTF">2019-02-22T07:19:09Z</dcterms:created>
  <dcterms:modified xsi:type="dcterms:W3CDTF">2023-11-17T04:16:47Z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2019-02-22T00:00:00Z</vt:filetime>
  </property>
  <property fmtid="{D5CDD505-2E9C-101B-9397-08002B2CF9AE}" pid="3" name="Creator">
    <vt:lpwstr>Adobe InDesign CS5 (7.0)</vt:lpwstr>
  </property>
  <property fmtid="{D5CDD505-2E9C-101B-9397-08002B2CF9AE}" pid="4" name="LastSaved">
    <vt:filetime>2019-02-22T00:00:00Z</vt:filetime>
  </property>
</Properties>
</file>