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ppt/_rels/presentation.xml.rels" ContentType="application/vnd.openxmlformats-package.relationships+xml"/>
  <Override PartName="/ppt/presentation.xml" ContentType="application/vnd.openxmlformats-officedocument.presentationml.presentation.main+xml"/>
  <Override PartName="/ppt/notesSlides/_rels/notesSlide1.xml.rels" ContentType="application/vnd.openxmlformats-package.relationships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13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_rels/slideLayout4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.xml.rels" ContentType="application/vnd.openxmlformats-package.relationships+xml"/>
  <Override PartName="/ppt/slideLayouts/slideLayout1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media/image1.png" ContentType="image/png"/>
  <Override PartName="/ppt/media/image2.png" ContentType="image/png"/>
  <Override PartName="/ppt/media/image3.png" ContentType="image/png"/>
  <Override PartName="/ppt/media/image4.jpeg" ContentType="image/jpeg"/>
  <Override PartName="/ppt/media/image5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notesMasterIdLst>
    <p:notesMasterId r:id="rId4"/>
  </p:notesMasterIdLst>
  <p:sldIdLst>
    <p:sldId id="256" r:id="rId5"/>
    <p:sldId id="257" r:id="rId6"/>
  </p:sldIdLst>
  <p:sldSz cx="12192000" cy="6858000"/>
  <p:notesSz cx="6797675" cy="9926638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presProps" Target="presProps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3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solidFill>
                  <a:srgbClr val="000000"/>
                </a:solidFill>
                <a:latin typeface="XO Oriel"/>
              </a:rPr>
              <a:t>Для перемещения страницы щёлкните мышью</a:t>
            </a: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0">
              <a:buNone/>
            </a:pPr>
            <a:r>
              <a:rPr b="0" lang="ru-RU" sz="2000" spc="-1" strike="noStrike">
                <a:solidFill>
                  <a:srgbClr val="000000"/>
                </a:solidFill>
                <a:latin typeface="XO Oriel"/>
              </a:rPr>
              <a:t>Для правки формата примечаний щёлкните мышью</a:t>
            </a:r>
            <a:endParaRPr b="0" lang="ru-RU" sz="20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&lt;верхний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5" name="PlaceHolder 4"/>
          <p:cNvSpPr>
            <a:spLocks noGrp="1"/>
          </p:cNvSpPr>
          <p:nvPr>
            <p:ph type="dt" idx="7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6" name="PlaceHolder 5"/>
          <p:cNvSpPr>
            <a:spLocks noGrp="1"/>
          </p:cNvSpPr>
          <p:nvPr>
            <p:ph type="ftr" idx="8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7" name="PlaceHolder 6"/>
          <p:cNvSpPr>
            <a:spLocks noGrp="1"/>
          </p:cNvSpPr>
          <p:nvPr>
            <p:ph type="sldNum" idx="9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fld id="{24173D57-FBD9-4783-8E62-AA805DE1054D}" type="slidenum"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79920" cy="3079440"/>
          </a:xfrm>
          <a:prstGeom prst="rect">
            <a:avLst/>
          </a:prstGeom>
          <a:ln w="0">
            <a:noFill/>
          </a:ln>
        </p:spPr>
      </p:sp>
      <p:sp>
        <p:nvSpPr>
          <p:cNvPr id="100" name="PlaceHolder 2"/>
          <p:cNvSpPr>
            <a:spLocks noGrp="1"/>
          </p:cNvSpPr>
          <p:nvPr>
            <p:ph type="body"/>
          </p:nvPr>
        </p:nvSpPr>
        <p:spPr>
          <a:xfrm>
            <a:off x="679320" y="4776840"/>
            <a:ext cx="5432040" cy="3901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0">
              <a:buNone/>
            </a:pPr>
            <a:endParaRPr b="0" lang="ru-RU" sz="18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01" name="PlaceHolder 3"/>
          <p:cNvSpPr>
            <a:spLocks noGrp="1"/>
          </p:cNvSpPr>
          <p:nvPr>
            <p:ph type="sldNum" idx="10"/>
          </p:nvPr>
        </p:nvSpPr>
        <p:spPr>
          <a:xfrm>
            <a:off x="3849840" y="9429840"/>
            <a:ext cx="2939400" cy="489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pc="-1" strike="noStrike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A676C9E3-3250-4D37-BD93-3FE295861F9E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B943DE81-488C-48AE-B03B-5230E7473F59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16111D88-572C-4DB0-AAAC-F1997E187FC0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68E7225F-845F-49DF-B141-71FCBE842D05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1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1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1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1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1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1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C246757E-D966-4C23-A2CA-7F7F4CCB648E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8247B8C3-9EF2-45D8-B2AF-1E30E03FCD16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40ECC9C2-94A8-448E-A61C-5220107D5514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7E36448F-156A-4C86-AC43-AC612BAEDD9C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FF178DEE-25A2-43EC-89E8-533F23764828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DAA44921-F086-4F06-8DAD-B3CC54EDA40D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1D5999FD-0F9B-4E2D-8EF4-B85DE15C073B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C4D80FA8-F826-4129-AEE6-D7140ED83C97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E30FECAD-DBF0-4F69-94EB-AF14997EA5F8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287C9BDC-51B9-4656-809D-16DE345C8405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E9885493-0B4B-4C49-886F-1431C2C531F9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B59D8261-F9FA-4CB0-A175-05C54B0A86FB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73E830C6-1059-4976-8DAD-3A7A889D003A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1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1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1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1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1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1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DC41E0BC-F0A7-4DF2-84E2-805242C9AFC6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D89CBE2A-5A16-4F69-849F-5E6D4552B7CB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8458AE8A-B4F5-404D-857A-722372172BB8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5170FC3E-6192-4FC2-A906-0E3E76678CDC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69AB665E-B42F-465F-86D4-884475A47871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8B74ED5D-AB1C-4918-91A4-60CDC4110CEC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3CA44D35-4B67-45FF-A39A-F750062555A8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2D071789-F22D-4CF6-B1E6-0AA2F2B9864E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ftr" idx="1"/>
          </p:nvPr>
        </p:nvSpPr>
        <p:spPr>
          <a:xfrm>
            <a:off x="4038480" y="6356520"/>
            <a:ext cx="4107240" cy="357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sldNum" idx="2"/>
          </p:nvPr>
        </p:nvSpPr>
        <p:spPr>
          <a:xfrm>
            <a:off x="8610480" y="6356520"/>
            <a:ext cx="2735640" cy="357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pc="-1" strike="noStrike">
                <a:solidFill>
                  <a:srgbClr val="8b8b8b"/>
                </a:solidFill>
                <a:latin typeface="Calibri"/>
                <a:ea typeface="DejaVu Sans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CAB0B477-BF3D-4E77-9930-06B608F3C333}" type="slidenum">
              <a:rPr b="0" lang="ru-RU" sz="1200" spc="-1" strike="noStrike">
                <a:solidFill>
                  <a:srgbClr val="8b8b8b"/>
                </a:solidFill>
                <a:latin typeface="Calibri"/>
                <a:ea typeface="DejaVu Sans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3"/>
          </p:nvPr>
        </p:nvSpPr>
        <p:spPr>
          <a:xfrm>
            <a:off x="838080" y="6356520"/>
            <a:ext cx="2735640" cy="357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ru-RU" sz="4400" spc="-1" strike="noStrike">
                <a:solidFill>
                  <a:srgbClr val="000000"/>
                </a:solidFill>
                <a:latin typeface="XO Oriel"/>
              </a:rPr>
              <a:t>Для </a:t>
            </a:r>
            <a:r>
              <a:rPr b="0" lang="ru-RU" sz="4400" spc="-1" strike="noStrike">
                <a:solidFill>
                  <a:srgbClr val="000000"/>
                </a:solidFill>
                <a:latin typeface="XO Oriel"/>
              </a:rPr>
              <a:t>правк</a:t>
            </a:r>
            <a:r>
              <a:rPr b="0" lang="ru-RU" sz="4400" spc="-1" strike="noStrike">
                <a:solidFill>
                  <a:srgbClr val="000000"/>
                </a:solidFill>
                <a:latin typeface="XO Oriel"/>
              </a:rPr>
              <a:t>и </a:t>
            </a:r>
            <a:r>
              <a:rPr b="0" lang="ru-RU" sz="4400" spc="-1" strike="noStrike">
                <a:solidFill>
                  <a:srgbClr val="000000"/>
                </a:solidFill>
                <a:latin typeface="XO Oriel"/>
              </a:rPr>
              <a:t>текст</a:t>
            </a:r>
            <a:r>
              <a:rPr b="0" lang="ru-RU" sz="4400" spc="-1" strike="noStrike">
                <a:solidFill>
                  <a:srgbClr val="000000"/>
                </a:solidFill>
                <a:latin typeface="XO Oriel"/>
              </a:rPr>
              <a:t>а </a:t>
            </a:r>
            <a:r>
              <a:rPr b="0" lang="ru-RU" sz="4400" spc="-1" strike="noStrike">
                <a:solidFill>
                  <a:srgbClr val="000000"/>
                </a:solidFill>
                <a:latin typeface="XO Oriel"/>
              </a:rPr>
              <a:t>загла</a:t>
            </a:r>
            <a:r>
              <a:rPr b="0" lang="ru-RU" sz="4400" spc="-1" strike="noStrike">
                <a:solidFill>
                  <a:srgbClr val="000000"/>
                </a:solidFill>
                <a:latin typeface="XO Oriel"/>
              </a:rPr>
              <a:t>вия </a:t>
            </a:r>
            <a:r>
              <a:rPr b="0" lang="ru-RU" sz="4400" spc="-1" strike="noStrike">
                <a:solidFill>
                  <a:srgbClr val="000000"/>
                </a:solidFill>
                <a:latin typeface="XO Oriel"/>
              </a:rPr>
              <a:t>щёлк</a:t>
            </a:r>
            <a:r>
              <a:rPr b="0" lang="ru-RU" sz="4400" spc="-1" strike="noStrike">
                <a:solidFill>
                  <a:srgbClr val="000000"/>
                </a:solidFill>
                <a:latin typeface="XO Oriel"/>
              </a:rPr>
              <a:t>ните </a:t>
            </a:r>
            <a:r>
              <a:rPr b="0" lang="ru-RU" sz="4400" spc="-1" strike="noStrike">
                <a:solidFill>
                  <a:srgbClr val="000000"/>
                </a:solidFill>
                <a:latin typeface="XO Oriel"/>
              </a:rPr>
              <a:t>мышь</a:t>
            </a:r>
            <a:r>
              <a:rPr b="0" lang="ru-RU" sz="4400" spc="-1" strike="noStrike">
                <a:solidFill>
                  <a:srgbClr val="000000"/>
                </a:solidFill>
                <a:latin typeface="XO Oriel"/>
              </a:rPr>
              <a:t>ю</a:t>
            </a: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XO Oriel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XO Oriel"/>
              </a:rPr>
              <a:t>Второй уровень структуры</a:t>
            </a:r>
            <a:endParaRPr b="0" lang="ru-RU" sz="2800" spc="-1" strike="noStrike">
              <a:solidFill>
                <a:srgbClr val="000000"/>
              </a:solidFill>
              <a:latin typeface="XO Orie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XO Oriel"/>
              </a:rPr>
              <a:t>Третий уровень структуры</a:t>
            </a:r>
            <a:endParaRPr b="0" lang="ru-RU" sz="2400" spc="-1" strike="noStrike">
              <a:solidFill>
                <a:srgbClr val="000000"/>
              </a:solidFill>
              <a:latin typeface="XO Orie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XO Oriel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XO Orie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XO Orie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XO Orie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XO Orie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XO Orie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XO Orie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XO Orie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ftr" idx="4"/>
          </p:nvPr>
        </p:nvSpPr>
        <p:spPr>
          <a:xfrm>
            <a:off x="4038480" y="6356520"/>
            <a:ext cx="4107240" cy="357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sldNum" idx="5"/>
          </p:nvPr>
        </p:nvSpPr>
        <p:spPr>
          <a:xfrm>
            <a:off x="8610480" y="6356520"/>
            <a:ext cx="2735640" cy="357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pc="-1" strike="noStrike">
                <a:solidFill>
                  <a:srgbClr val="8b8b8b"/>
                </a:solidFill>
                <a:latin typeface="Calibri"/>
                <a:ea typeface="DejaVu Sans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5D1D2DB5-A242-4468-8850-95C941C9A4C7}" type="slidenum">
              <a:rPr b="0" lang="ru-RU" sz="1200" spc="-1" strike="noStrike">
                <a:solidFill>
                  <a:srgbClr val="8b8b8b"/>
                </a:solidFill>
                <a:latin typeface="Calibri"/>
                <a:ea typeface="DejaVu Sans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dt" idx="6"/>
          </p:nvPr>
        </p:nvSpPr>
        <p:spPr>
          <a:xfrm>
            <a:off x="838080" y="6356520"/>
            <a:ext cx="2735640" cy="357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ru-RU" sz="4400" spc="-1" strike="noStrike">
                <a:solidFill>
                  <a:srgbClr val="000000"/>
                </a:solidFill>
                <a:latin typeface="XO Orie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XO Oriel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XO Oriel"/>
              </a:rPr>
              <a:t>Второй уровень структуры</a:t>
            </a:r>
            <a:endParaRPr b="0" lang="ru-RU" sz="2800" spc="-1" strike="noStrike">
              <a:solidFill>
                <a:srgbClr val="000000"/>
              </a:solidFill>
              <a:latin typeface="XO Orie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XO Oriel"/>
              </a:rPr>
              <a:t>Третий уровень структуры</a:t>
            </a:r>
            <a:endParaRPr b="0" lang="ru-RU" sz="2400" spc="-1" strike="noStrike">
              <a:solidFill>
                <a:srgbClr val="000000"/>
              </a:solidFill>
              <a:latin typeface="XO Orie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XO Oriel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XO Orie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XO Orie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XO Orie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XO Orie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XO Orie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XO Orie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XO Orie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3.png"/><Relationship Id="rId3" Type="http://schemas.openxmlformats.org/officeDocument/2006/relationships/image" Target="../media/image4.jpeg"/><Relationship Id="rId4" Type="http://schemas.openxmlformats.org/officeDocument/2006/relationships/image" Target="../media/image5.png"/><Relationship Id="rId5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Скругленный прямоугольник 7"/>
          <p:cNvSpPr/>
          <p:nvPr/>
        </p:nvSpPr>
        <p:spPr>
          <a:xfrm>
            <a:off x="0" y="-4680"/>
            <a:ext cx="12187080" cy="6851160"/>
          </a:xfrm>
          <a:prstGeom prst="roundRect">
            <a:avLst>
              <a:gd name="adj" fmla="val 0"/>
            </a:avLst>
          </a:prstGeom>
          <a:solidFill>
            <a:srgbClr val="0043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horzOverflow="overflow" vertOverflow="overflow" lIns="47160" rIns="47160" tIns="23400" bIns="23400" anchor="ctr">
            <a:noAutofit/>
          </a:bodyPr>
          <a:p>
            <a:pPr algn="ctr">
              <a:lnSpc>
                <a:spcPct val="100000"/>
              </a:lnSpc>
            </a:pPr>
            <a:endParaRPr b="0" lang="ru-RU" sz="1260" spc="-1" strike="noStrike">
              <a:solidFill>
                <a:srgbClr val="ffffff"/>
              </a:solidFill>
              <a:latin typeface="Arial"/>
              <a:ea typeface="DejaVu Sans"/>
            </a:endParaRPr>
          </a:p>
        </p:txBody>
      </p:sp>
      <p:pic>
        <p:nvPicPr>
          <p:cNvPr id="89" name="Объект 4" descr=""/>
          <p:cNvPicPr/>
          <p:nvPr/>
        </p:nvPicPr>
        <p:blipFill>
          <a:blip r:embed="rId1"/>
          <a:stretch/>
        </p:blipFill>
        <p:spPr>
          <a:xfrm>
            <a:off x="448200" y="275040"/>
            <a:ext cx="1436760" cy="1571760"/>
          </a:xfrm>
          <a:prstGeom prst="rect">
            <a:avLst/>
          </a:prstGeom>
          <a:ln w="0">
            <a:noFill/>
          </a:ln>
        </p:spPr>
      </p:pic>
      <p:sp>
        <p:nvSpPr>
          <p:cNvPr id="90" name="Прямоугольник 64"/>
          <p:cNvSpPr/>
          <p:nvPr/>
        </p:nvSpPr>
        <p:spPr>
          <a:xfrm>
            <a:off x="5589000" y="5622840"/>
            <a:ext cx="1009080" cy="63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25200" bIns="25200" anchor="ctr">
            <a:noAutofit/>
          </a:bodyPr>
          <a:p>
            <a:pPr algn="ctr">
              <a:lnSpc>
                <a:spcPct val="100000"/>
              </a:lnSpc>
            </a:pPr>
            <a:endParaRPr b="0" lang="ru-RU" sz="1300" spc="-1" strike="noStrike">
              <a:solidFill>
                <a:srgbClr val="ffffff"/>
              </a:solidFill>
              <a:latin typeface="Arial"/>
              <a:ea typeface="DejaVu Sans"/>
            </a:endParaRPr>
          </a:p>
        </p:txBody>
      </p:sp>
      <p:sp>
        <p:nvSpPr>
          <p:cNvPr id="91" name="TextBox 2"/>
          <p:cNvSpPr/>
          <p:nvPr/>
        </p:nvSpPr>
        <p:spPr>
          <a:xfrm>
            <a:off x="1757520" y="2782800"/>
            <a:ext cx="8672040" cy="264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ffffff"/>
                </a:solidFill>
                <a:latin typeface="Arial Narrow"/>
                <a:ea typeface="DejaVu Sans"/>
              </a:rPr>
              <a:t>Объект недвижимого имущества, являющийся собственностью Российской Федерации, находящийся в неудовлетворительном состоянии, подлежащий приватизации</a:t>
            </a:r>
            <a:endParaRPr b="0" lang="ru-RU" sz="2800" spc="-1" strike="noStrike">
              <a:solidFill>
                <a:srgbClr val="000000"/>
              </a:solidFill>
              <a:latin typeface="XO Oriel"/>
            </a:endParaRPr>
          </a:p>
          <a:p>
            <a:pPr algn="ctr">
              <a:lnSpc>
                <a:spcPct val="100000"/>
              </a:lnSpc>
            </a:pPr>
            <a:endParaRPr b="0" lang="ru-RU" sz="2800" spc="-1" strike="noStrike">
              <a:solidFill>
                <a:srgbClr val="000000"/>
              </a:solidFill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ffffff"/>
                </a:solidFill>
                <a:latin typeface="Arial Narrow"/>
                <a:ea typeface="DejaVu Sans"/>
              </a:rPr>
              <a:t>2025</a:t>
            </a:r>
            <a:endParaRPr b="0" lang="ru-RU" sz="28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92" name="AutoShape 2"/>
          <p:cNvSpPr/>
          <p:nvPr/>
        </p:nvSpPr>
        <p:spPr>
          <a:xfrm>
            <a:off x="155520" y="-3142080"/>
            <a:ext cx="3297600" cy="3297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</p:spTree>
  </p:cSld>
  <mc:AlternateContent>
    <mc:Choice Requires="p14">
      <p:transition spd="med" p14:dur="700">
        <p:wipe dir="l"/>
      </p:transition>
    </mc:Choice>
    <mc:Fallback>
      <p:transition spd="med">
        <p:wipe dir="l"/>
      </p:transition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Рисунок 13" descr=""/>
          <p:cNvPicPr/>
          <p:nvPr/>
        </p:nvPicPr>
        <p:blipFill>
          <a:blip r:embed="rId1"/>
          <a:stretch/>
        </p:blipFill>
        <p:spPr>
          <a:xfrm>
            <a:off x="78120" y="208440"/>
            <a:ext cx="1303200" cy="59616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94" name="Таблица 12"/>
          <p:cNvGraphicFramePr/>
          <p:nvPr/>
        </p:nvGraphicFramePr>
        <p:xfrm>
          <a:off x="216720" y="1122120"/>
          <a:ext cx="6479280" cy="5658840"/>
        </p:xfrm>
        <a:graphic>
          <a:graphicData uri="http://schemas.openxmlformats.org/drawingml/2006/table">
            <a:tbl>
              <a:tblPr/>
              <a:tblGrid>
                <a:gridCol w="1708920"/>
                <a:gridCol w="4770720"/>
              </a:tblGrid>
              <a:tr h="925560">
                <a:tc>
                  <a:txBody>
                    <a:bodyPr anchor="t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100" spc="-1" strike="noStrike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Наименование объекта</a:t>
                      </a:r>
                      <a:endParaRPr b="0" lang="ru-RU" sz="11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 anchor="t">
                      <a:noAutofit/>
                    </a:bodyPr>
                    <a:p>
                      <a:pPr marL="285840" indent="-285840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highlight>
                            <a:srgbClr val="ffffff"/>
                          </a:highlight>
                          <a:latin typeface="Times New Roman"/>
                          <a:ea typeface="DejaVu Sans"/>
                        </a:rPr>
                        <a:t>Военный комиссариат</a:t>
                      </a:r>
                      <a:endParaRPr b="0" lang="ru-RU" sz="13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  <a:p>
                      <a:pPr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endParaRPr b="0" lang="ru-RU" sz="13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t" marL="91440" marR="914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648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946080">
                <a:tc>
                  <a:txBody>
                    <a:bodyPr anchor="t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100" spc="-1" strike="noStrike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Характеристики объекта </a:t>
                      </a:r>
                      <a:endParaRPr b="0" lang="ru-RU" sz="11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 anchor="t">
                      <a:noAutofit/>
                    </a:bodyPr>
                    <a:p>
                      <a:pPr marL="285840" indent="-285840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highlight>
                            <a:srgbClr val="ffffff"/>
                          </a:highlight>
                          <a:latin typeface="Times New Roman"/>
                          <a:ea typeface="DejaVu Sans"/>
                        </a:rPr>
                        <a:t>Площадь – 218,1 кв. м</a:t>
                      </a:r>
                      <a:endParaRPr b="0" lang="ru-RU" sz="13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  <a:p>
                      <a:pPr marL="285840" indent="-285840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highlight>
                            <a:srgbClr val="ffffff"/>
                          </a:highlight>
                          <a:latin typeface="Times New Roman"/>
                          <a:ea typeface="DejaVu Sans"/>
                        </a:rPr>
                        <a:t>КН: 55:28:150341:1135</a:t>
                      </a:r>
                      <a:endParaRPr b="0" lang="ru-RU" sz="13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  <a:p>
                      <a:pPr marL="285840" indent="-285840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highlight>
                            <a:srgbClr val="ffffff"/>
                          </a:highlight>
                          <a:latin typeface="Times New Roman"/>
                          <a:ea typeface="DejaVu Sans"/>
                        </a:rPr>
                        <a:t>Земельный участок – 0,1041 га</a:t>
                      </a:r>
                      <a:endParaRPr b="0" lang="ru-RU" sz="13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  <a:p>
                      <a:pPr marL="285840" indent="-285840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highlight>
                            <a:srgbClr val="ffffff"/>
                          </a:highlight>
                          <a:latin typeface="Times New Roman"/>
                          <a:ea typeface="DejaVu Sans"/>
                        </a:rPr>
                        <a:t>КН: 55:28:150341:545</a:t>
                      </a:r>
                      <a:endParaRPr b="0" lang="ru-RU" sz="13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t" marL="91440" marR="914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6480">
                      <a:solidFill>
                        <a:srgbClr val="000000"/>
                      </a:solidFill>
                      <a:prstDash val="solid"/>
                    </a:lnT>
                    <a:lnB w="648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757080">
                <a:tc>
                  <a:txBody>
                    <a:bodyPr anchor="t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100" spc="-1" strike="noStrike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 </a:t>
                      </a:r>
                      <a:r>
                        <a:rPr b="1" lang="ru-RU" sz="1100" spc="-1" strike="noStrike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Правообладатель</a:t>
                      </a:r>
                      <a:endParaRPr b="0" lang="ru-RU" sz="11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 anchor="t">
                      <a:noAutofit/>
                    </a:bodyPr>
                    <a:p>
                      <a:pPr marL="171360" indent="-171360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highlight>
                            <a:srgbClr val="ffffff"/>
                          </a:highlight>
                          <a:latin typeface="Times New Roman"/>
                          <a:ea typeface="DejaVu Sans"/>
                        </a:rPr>
                        <a:t> </a:t>
                      </a: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highlight>
                            <a:srgbClr val="ffffff"/>
                          </a:highlight>
                          <a:latin typeface="Times New Roman"/>
                          <a:ea typeface="DejaVu Sans"/>
                        </a:rPr>
                        <a:t>ФКУ УИИ УФСИН России по Омской области</a:t>
                      </a:r>
                      <a:endParaRPr b="0" lang="ru-RU" sz="13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t" marL="91440" marR="914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6480">
                      <a:solidFill>
                        <a:srgbClr val="000000"/>
                      </a:solidFill>
                      <a:prstDash val="solid"/>
                    </a:lnT>
                    <a:lnB w="648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757080">
                <a:tc>
                  <a:txBody>
                    <a:bodyPr anchor="t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100" spc="-1" strike="noStrike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Фактическое использование</a:t>
                      </a:r>
                      <a:endParaRPr b="0" lang="ru-RU" sz="11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 anchor="t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endParaRPr b="0" lang="ru-RU" sz="13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  <a:p>
                      <a:pPr marL="285840" indent="-285840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highlight>
                            <a:srgbClr val="ffffff"/>
                          </a:highlight>
                          <a:latin typeface="Times New Roman"/>
                          <a:ea typeface="DejaVu Sans"/>
                        </a:rPr>
                        <a:t>Не используется</a:t>
                      </a:r>
                      <a:endParaRPr b="0" lang="ru-RU" sz="13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t" marL="91440" marR="914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6480">
                      <a:solidFill>
                        <a:srgbClr val="000000"/>
                      </a:solidFill>
                      <a:prstDash val="solid"/>
                    </a:lnT>
                    <a:lnB w="648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757080">
                <a:tc>
                  <a:txBody>
                    <a:bodyPr anchor="t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100" spc="-1" strike="noStrike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Рыночная стоимость объекта недвижимости (без учёта НДС)</a:t>
                      </a:r>
                      <a:endParaRPr b="0" lang="ru-RU" sz="11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 anchor="t">
                      <a:noAutofit/>
                    </a:bodyPr>
                    <a:p>
                      <a:pPr marL="285840" indent="-285840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highlight>
                            <a:srgbClr val="ffffff"/>
                          </a:highlight>
                          <a:latin typeface="Times New Roman"/>
                          <a:ea typeface="DejaVu Sans"/>
                        </a:rPr>
                        <a:t> </a:t>
                      </a: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highlight>
                            <a:srgbClr val="ffffff"/>
                          </a:highlight>
                          <a:latin typeface="Times New Roman"/>
                          <a:ea typeface="DejaVu Sans"/>
                        </a:rPr>
                        <a:t>260 458,00 руб</a:t>
                      </a:r>
                      <a:endParaRPr b="0" lang="ru-RU" sz="13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t" marL="91440" marR="914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6480">
                      <a:solidFill>
                        <a:srgbClr val="000000"/>
                      </a:solidFill>
                      <a:prstDash val="solid"/>
                    </a:lnT>
                    <a:lnB w="648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757080">
                <a:tc>
                  <a:txBody>
                    <a:bodyPr anchor="t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100" spc="-1" strike="noStrike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Рыночная стоимость земельного участка (без учёта НДС)</a:t>
                      </a:r>
                      <a:endParaRPr b="0" lang="ru-RU" sz="11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 anchor="t">
                      <a:noAutofit/>
                    </a:bodyPr>
                    <a:p>
                      <a:pPr marL="285840" indent="-285840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highlight>
                            <a:srgbClr val="ffffff"/>
                          </a:highlight>
                          <a:latin typeface="Times New Roman"/>
                          <a:ea typeface="DejaVu Sans"/>
                        </a:rPr>
                        <a:t> </a:t>
                      </a: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highlight>
                            <a:srgbClr val="ffffff"/>
                          </a:highlight>
                          <a:latin typeface="Times New Roman"/>
                          <a:ea typeface="DejaVu Sans"/>
                        </a:rPr>
                        <a:t>83 083,00 руб</a:t>
                      </a:r>
                      <a:endParaRPr b="0" lang="ru-RU" sz="13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t" marL="91440" marR="914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6480">
                      <a:solidFill>
                        <a:srgbClr val="000000"/>
                      </a:solidFill>
                      <a:prstDash val="solid"/>
                    </a:lnT>
                    <a:lnB w="648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758880">
                <a:tc>
                  <a:txBody>
                    <a:bodyPr anchor="t"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100" spc="-1" strike="noStrike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Кадастровая стоимость объекта недвижимости</a:t>
                      </a:r>
                      <a:endParaRPr b="0" lang="ru-RU" sz="11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t" marL="91440" marR="91440"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 anchor="t">
                      <a:noAutofit/>
                    </a:bodyPr>
                    <a:p>
                      <a:pPr marL="285840" indent="-285840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b="0" lang="ru-RU" sz="1300" spc="-1" strike="noStrike">
                          <a:solidFill>
                            <a:srgbClr val="000000"/>
                          </a:solidFill>
                          <a:highlight>
                            <a:srgbClr val="ffffff"/>
                          </a:highlight>
                          <a:latin typeface="Times New Roman"/>
                          <a:ea typeface="DejaVu Sans"/>
                        </a:rPr>
                        <a:t>1 218 649,02 руб</a:t>
                      </a:r>
                      <a:endParaRPr b="0" lang="ru-RU" sz="13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t" marL="91440" marR="9144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6480">
                      <a:solidFill>
                        <a:srgbClr val="000000"/>
                      </a:solidFill>
                      <a:prstDash val="solid"/>
                    </a:lnT>
                    <a:lnB w="648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95" name="" descr=""/>
          <p:cNvPicPr/>
          <p:nvPr/>
        </p:nvPicPr>
        <p:blipFill>
          <a:blip r:embed="rId2"/>
          <a:srcRect l="24883" t="16149" r="9303" b="11326"/>
          <a:stretch/>
        </p:blipFill>
        <p:spPr>
          <a:xfrm>
            <a:off x="6840000" y="540000"/>
            <a:ext cx="5039640" cy="2699640"/>
          </a:xfrm>
          <a:prstGeom prst="rect">
            <a:avLst/>
          </a:prstGeom>
          <a:ln w="0">
            <a:noFill/>
          </a:ln>
        </p:spPr>
      </p:pic>
      <p:sp>
        <p:nvSpPr>
          <p:cNvPr id="96" name=""/>
          <p:cNvSpPr/>
          <p:nvPr/>
        </p:nvSpPr>
        <p:spPr>
          <a:xfrm>
            <a:off x="1261440" y="804960"/>
            <a:ext cx="5218200" cy="259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1" lang="ru-RU" sz="1200" spc="-1" strike="noStrike">
                <a:solidFill>
                  <a:srgbClr val="000000"/>
                </a:solidFill>
                <a:latin typeface="XO Oriel"/>
                <a:ea typeface="DejaVu Sans"/>
              </a:rPr>
              <a:t>Омская область, р-н Тевризский, рп Тевриз, ул. Школьная, д. 2</a:t>
            </a:r>
            <a:endParaRPr b="0" lang="ru-RU" sz="1200" spc="-1" strike="noStrike">
              <a:solidFill>
                <a:srgbClr val="000000"/>
              </a:solidFill>
              <a:latin typeface="XO Oriel"/>
            </a:endParaRPr>
          </a:p>
        </p:txBody>
      </p:sp>
      <p:pic>
        <p:nvPicPr>
          <p:cNvPr id="97" name="" descr=""/>
          <p:cNvPicPr/>
          <p:nvPr/>
        </p:nvPicPr>
        <p:blipFill>
          <a:blip r:embed="rId3"/>
          <a:stretch/>
        </p:blipFill>
        <p:spPr>
          <a:xfrm>
            <a:off x="9540000" y="3420000"/>
            <a:ext cx="2339280" cy="3059640"/>
          </a:xfrm>
          <a:prstGeom prst="rect">
            <a:avLst/>
          </a:prstGeom>
          <a:ln w="0">
            <a:noFill/>
          </a:ln>
        </p:spPr>
      </p:pic>
      <p:pic>
        <p:nvPicPr>
          <p:cNvPr id="98" name="" descr=""/>
          <p:cNvPicPr/>
          <p:nvPr/>
        </p:nvPicPr>
        <p:blipFill>
          <a:blip r:embed="rId4"/>
          <a:stretch/>
        </p:blipFill>
        <p:spPr>
          <a:xfrm>
            <a:off x="6840000" y="3420000"/>
            <a:ext cx="2519640" cy="30596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8610</TotalTime>
  <Application>Редактор_презентаций/2.6.0.0$Linux_X86_64 LibreOffice_project/</Application>
  <AppVersion>15.0000</AppVersion>
  <Words>181</Words>
  <Paragraphs>36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2024-06-16T09:36:28Z</dcterms:created>
  <dc:creator>Павлов А.Ю. приемная</dc:creator>
  <dc:description/>
  <dc:language>ru-RU</dc:language>
  <cp:lastModifiedBy/>
  <cp:lastPrinted>2024-06-17T13:41:14Z</cp:lastPrinted>
  <dcterms:modified xsi:type="dcterms:W3CDTF">2025-05-12T15:20:21Z</dcterms:modified>
  <cp:revision>182</cp:revision>
  <dc:subject/>
  <dc:title>Федеральное агентство  по управлению государственным имуществом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2</vt:i4>
  </property>
  <property fmtid="{D5CDD505-2E9C-101B-9397-08002B2CF9AE}" pid="3" name="PresentationFormat">
    <vt:lpwstr>Широкоэкранный</vt:lpwstr>
  </property>
  <property fmtid="{D5CDD505-2E9C-101B-9397-08002B2CF9AE}" pid="4" name="Slides">
    <vt:i4>3</vt:i4>
  </property>
</Properties>
</file>