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76" r:id="rId2"/>
  </p:sldIdLst>
  <p:sldSz cx="9144000" cy="6858000" type="screen4x3"/>
  <p:notesSz cx="9144000" cy="6858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FF"/>
    <a:srgbClr val="79E383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aximized">
    <p:restoredLeft sz="15621" autoAdjust="0"/>
    <p:restoredTop sz="90805" autoAdjust="0"/>
  </p:normalViewPr>
  <p:slideViewPr>
    <p:cSldViewPr>
      <p:cViewPr varScale="1">
        <p:scale>
          <a:sx n="105" d="100"/>
          <a:sy n="105" d="100"/>
        </p:scale>
        <p:origin x="-1890" y="-96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5A2E59C-5DF7-40AF-BD9A-786A22D025D6}" type="datetimeFigureOut">
              <a:rPr lang="ru-RU" smtClean="0"/>
              <a:pPr/>
              <a:t>16.11.2023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2857500" y="514350"/>
            <a:ext cx="3429000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8F25C3E-DEC0-48CB-B162-27B4C7991D6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8F25C3E-DEC0-48CB-B162-27B4C7991D62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500" b="0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wo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350" y="666597"/>
            <a:ext cx="3839845" cy="394970"/>
          </a:xfrm>
          <a:custGeom>
            <a:avLst/>
            <a:gdLst/>
            <a:ahLst/>
            <a:cxnLst/>
            <a:rect l="l" t="t" r="r" b="b"/>
            <a:pathLst>
              <a:path w="3839845" h="394969">
                <a:moveTo>
                  <a:pt x="0" y="394817"/>
                </a:moveTo>
                <a:lnTo>
                  <a:pt x="3839298" y="394817"/>
                </a:lnTo>
                <a:lnTo>
                  <a:pt x="3839298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350" y="666597"/>
            <a:ext cx="3839845" cy="394970"/>
          </a:xfrm>
          <a:custGeom>
            <a:avLst/>
            <a:gdLst/>
            <a:ahLst/>
            <a:cxnLst/>
            <a:rect l="l" t="t" r="r" b="b"/>
            <a:pathLst>
              <a:path w="3839845" h="394969">
                <a:moveTo>
                  <a:pt x="0" y="394817"/>
                </a:moveTo>
                <a:lnTo>
                  <a:pt x="3839298" y="394817"/>
                </a:lnTo>
                <a:lnTo>
                  <a:pt x="3839298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ln w="12700">
            <a:solidFill>
              <a:srgbClr val="0066B3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751803" y="1772422"/>
            <a:ext cx="2420620" cy="39274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850" b="1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3804" y="601967"/>
            <a:ext cx="7871459" cy="394970"/>
          </a:xfrm>
          <a:custGeom>
            <a:avLst/>
            <a:gdLst/>
            <a:ahLst/>
            <a:cxnLst/>
            <a:rect l="l" t="t" r="r" b="b"/>
            <a:pathLst>
              <a:path w="7871459" h="394969">
                <a:moveTo>
                  <a:pt x="0" y="394817"/>
                </a:moveTo>
                <a:lnTo>
                  <a:pt x="7871294" y="394817"/>
                </a:lnTo>
                <a:lnTo>
                  <a:pt x="7871294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13804" y="601967"/>
            <a:ext cx="7871459" cy="394970"/>
          </a:xfrm>
          <a:custGeom>
            <a:avLst/>
            <a:gdLst/>
            <a:ahLst/>
            <a:cxnLst/>
            <a:rect l="l" t="t" r="r" b="b"/>
            <a:pathLst>
              <a:path w="7871459" h="394969">
                <a:moveTo>
                  <a:pt x="0" y="394817"/>
                </a:moveTo>
                <a:lnTo>
                  <a:pt x="7871294" y="394817"/>
                </a:lnTo>
                <a:lnTo>
                  <a:pt x="7871294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ln w="12700">
            <a:solidFill>
              <a:srgbClr val="0066B3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03245" y="1278733"/>
            <a:ext cx="7737508" cy="4368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35163" y="2145018"/>
            <a:ext cx="7417434" cy="43389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500" b="0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8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png"/><Relationship Id="rId4" Type="http://schemas.openxmlformats.org/officeDocument/2006/relationships/hyperlink" Target="mailto:ekonom_znam@mail.ru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07504" y="1203662"/>
            <a:ext cx="5979851" cy="367240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381000" y="533400"/>
            <a:ext cx="7467600" cy="39754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2500" spc="-70" dirty="0" err="1" smtClean="0">
                <a:solidFill>
                  <a:srgbClr val="FFFFFF"/>
                </a:solidFill>
              </a:rPr>
              <a:t>ания</a:t>
            </a:r>
            <a:endParaRPr sz="2500" dirty="0"/>
          </a:p>
        </p:txBody>
      </p:sp>
      <p:sp>
        <p:nvSpPr>
          <p:cNvPr id="22" name="object 4"/>
          <p:cNvSpPr txBox="1">
            <a:spLocks/>
          </p:cNvSpPr>
          <p:nvPr/>
        </p:nvSpPr>
        <p:spPr>
          <a:xfrm>
            <a:off x="381000" y="533400"/>
            <a:ext cx="8405842" cy="39754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0" lvl="0" indent="0" defTabSz="914400" eaLnBrk="1" fontAlgn="auto" latinLnBrk="0" hangingPunct="1">
              <a:lnSpc>
                <a:spcPct val="100000"/>
              </a:lnSpc>
              <a:spcBef>
                <a:spcPts val="1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0" cap="none" spc="-7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Земельные участки для реализации проектов</a:t>
            </a:r>
            <a:endParaRPr kumimoji="0" lang="ru-RU" sz="2500" b="1" i="0" u="none" strike="noStrike" kern="0" cap="none" spc="0" normalizeH="0" baseline="0" noProof="0" dirty="0">
              <a:ln>
                <a:noFill/>
              </a:ln>
              <a:solidFill>
                <a:srgbClr val="EF4123"/>
              </a:solidFill>
              <a:effectLst/>
              <a:uLnTx/>
              <a:uFillTx/>
              <a:latin typeface="Arial"/>
              <a:ea typeface="+mj-ea"/>
              <a:cs typeface="Arial"/>
            </a:endParaRPr>
          </a:p>
        </p:txBody>
      </p:sp>
      <p:sp>
        <p:nvSpPr>
          <p:cNvPr id="7" name="object 2"/>
          <p:cNvSpPr/>
          <p:nvPr/>
        </p:nvSpPr>
        <p:spPr>
          <a:xfrm>
            <a:off x="228600" y="533400"/>
            <a:ext cx="7613650" cy="394970"/>
          </a:xfrm>
          <a:custGeom>
            <a:avLst/>
            <a:gdLst/>
            <a:ahLst/>
            <a:cxnLst/>
            <a:rect l="l" t="t" r="r" b="b"/>
            <a:pathLst>
              <a:path w="5555615" h="394969">
                <a:moveTo>
                  <a:pt x="0" y="394817"/>
                </a:moveTo>
                <a:lnTo>
                  <a:pt x="5555297" y="394817"/>
                </a:lnTo>
                <a:lnTo>
                  <a:pt x="5555297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4"/>
          <p:cNvSpPr txBox="1">
            <a:spLocks/>
          </p:cNvSpPr>
          <p:nvPr/>
        </p:nvSpPr>
        <p:spPr>
          <a:xfrm>
            <a:off x="381000" y="533400"/>
            <a:ext cx="7467600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0" lvl="0" indent="0" defTabSz="914400" eaLnBrk="1" fontAlgn="auto" latinLnBrk="0" hangingPunct="1">
              <a:lnSpc>
                <a:spcPct val="100000"/>
              </a:lnSpc>
              <a:spcBef>
                <a:spcPts val="1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1" i="0" u="none" strike="noStrike" kern="0" cap="none" spc="-7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Земельный участок </a:t>
            </a:r>
            <a:r>
              <a:rPr kumimoji="0" lang="ru-RU" sz="2000" b="1" i="0" u="none" strike="noStrike" kern="0" cap="none" spc="-7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для реализации </a:t>
            </a:r>
            <a:r>
              <a:rPr kumimoji="0" lang="ru-RU" sz="2000" b="1" i="0" u="none" strike="noStrike" kern="0" cap="none" spc="-7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проекта</a:t>
            </a:r>
            <a:r>
              <a:rPr kumimoji="0" lang="ru-RU" sz="2000" b="1" i="0" u="none" strike="noStrike" kern="0" cap="none" spc="-70" normalizeH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 (</a:t>
            </a:r>
            <a:r>
              <a:rPr kumimoji="0" lang="ru-RU" sz="2000" b="1" i="0" u="none" strike="noStrike" kern="0" cap="none" spc="-70" normalizeH="0" noProof="0" dirty="0" err="1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д.Щербаково</a:t>
            </a:r>
            <a:r>
              <a:rPr kumimoji="0" lang="ru-RU" sz="2000" b="1" i="0" u="none" strike="noStrike" kern="0" cap="none" spc="-70" normalizeH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)</a:t>
            </a:r>
            <a:endParaRPr kumimoji="0" lang="ru-RU" sz="2000" b="1" i="0" u="none" strike="noStrike" kern="0" cap="none" spc="0" normalizeH="0" baseline="0" noProof="0" dirty="0">
              <a:ln>
                <a:noFill/>
              </a:ln>
              <a:solidFill>
                <a:srgbClr val="EF4123"/>
              </a:solidFill>
              <a:effectLst/>
              <a:uLnTx/>
              <a:uFillTx/>
              <a:latin typeface="Arial"/>
              <a:ea typeface="+mj-ea"/>
              <a:cs typeface="Arial"/>
            </a:endParaRPr>
          </a:p>
        </p:txBody>
      </p:sp>
      <p:graphicFrame>
        <p:nvGraphicFramePr>
          <p:cNvPr id="9" name="Таблица 8"/>
          <p:cNvGraphicFramePr>
            <a:graphicFrameLocks noGrp="1"/>
          </p:cNvGraphicFramePr>
          <p:nvPr/>
        </p:nvGraphicFramePr>
        <p:xfrm>
          <a:off x="6215074" y="1071545"/>
          <a:ext cx="2547925" cy="5072099"/>
        </p:xfrm>
        <a:graphic>
          <a:graphicData uri="http://schemas.openxmlformats.org/drawingml/2006/table">
            <a:tbl>
              <a:tblPr/>
              <a:tblGrid>
                <a:gridCol w="1428760"/>
                <a:gridCol w="1119165"/>
              </a:tblGrid>
              <a:tr h="41984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Кадастровый квартал </a:t>
                      </a:r>
                      <a:endParaRPr lang="ru-RU" sz="1000" dirty="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55:05:020012</a:t>
                      </a:r>
                      <a:endParaRPr lang="en-US" sz="10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984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latin typeface="Times New Roman"/>
                          <a:ea typeface="Calibri"/>
                          <a:cs typeface="Times New Roman"/>
                        </a:rPr>
                        <a:t>Площадь в квадратных метрах</a:t>
                      </a:r>
                      <a:endParaRPr lang="ru-RU" sz="1000" dirty="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en-US" sz="10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smtClean="0">
                          <a:latin typeface="Times New Roman"/>
                          <a:ea typeface="Calibri"/>
                          <a:cs typeface="Times New Roman"/>
                        </a:rPr>
                        <a:t>39000</a:t>
                      </a: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984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Собственник участка</a:t>
                      </a:r>
                      <a:endParaRPr lang="ru-RU" sz="1000" dirty="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Собственность не</a:t>
                      </a:r>
                      <a:r>
                        <a:rPr lang="ru-RU" sz="1000" baseline="0" dirty="0" smtClean="0">
                          <a:latin typeface="Times New Roman"/>
                          <a:ea typeface="Calibri"/>
                          <a:cs typeface="Times New Roman"/>
                        </a:rPr>
                        <a:t> разграничена</a:t>
                      </a:r>
                      <a:endParaRPr lang="en-US" sz="10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984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latin typeface="Times New Roman"/>
                          <a:ea typeface="Calibri"/>
                          <a:cs typeface="Times New Roman"/>
                        </a:rPr>
                        <a:t>Категория земель</a:t>
                      </a: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.</a:t>
                      </a:r>
                      <a:endParaRPr lang="ru-RU" sz="1000" dirty="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Земли сельхозназначения</a:t>
                      </a: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984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Разрешенное использование</a:t>
                      </a: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Сельскохозяйственное использование</a:t>
                      </a: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984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Объекты недвижимости, находящиеся на участке</a:t>
                      </a: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отсутствуют</a:t>
                      </a: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333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Наличие инфраструктуры на участке:</a:t>
                      </a: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отсутствуют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984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Обременение</a:t>
                      </a:r>
                      <a:r>
                        <a:rPr lang="ru-RU" sz="1000" baseline="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участка</a:t>
                      </a: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отсутствуют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984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Способ передачи участка для бизнеса</a:t>
                      </a: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Аренда </a:t>
                      </a: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999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Контактная </a:t>
                      </a: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информация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Тел. 8 (38179)21428, 22425</a:t>
                      </a:r>
                      <a:r>
                        <a:rPr lang="ru-RU" sz="1000" baseline="0" dirty="0" smtClean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aseline="0" dirty="0" smtClean="0">
                          <a:latin typeface="Times New Roman"/>
                          <a:ea typeface="Calibri"/>
                          <a:cs typeface="Times New Roman"/>
                        </a:rPr>
                        <a:t>адрес </a:t>
                      </a:r>
                      <a:r>
                        <a:rPr lang="ru-RU" sz="1000" baseline="0" dirty="0" err="1" smtClean="0">
                          <a:latin typeface="Times New Roman"/>
                          <a:ea typeface="Calibri"/>
                          <a:cs typeface="Times New Roman"/>
                        </a:rPr>
                        <a:t>эл</a:t>
                      </a:r>
                      <a:r>
                        <a:rPr lang="ru-RU" sz="1000" baseline="0" dirty="0" smtClean="0">
                          <a:latin typeface="Times New Roman"/>
                          <a:ea typeface="Calibri"/>
                          <a:cs typeface="Times New Roman"/>
                        </a:rPr>
                        <a:t>. почты: </a:t>
                      </a:r>
                      <a:r>
                        <a:rPr lang="en-US" sz="1000" baseline="0" dirty="0" smtClean="0">
                          <a:latin typeface="Times New Roman"/>
                          <a:ea typeface="Calibri"/>
                          <a:cs typeface="Times New Roman"/>
                          <a:hlinkClick r:id="rId4"/>
                        </a:rPr>
                        <a:t>ekonom_znam@mail.ru</a:t>
                      </a:r>
                      <a:endParaRPr lang="ru-RU" sz="10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4" name="Прямоугольник 13"/>
          <p:cNvSpPr/>
          <p:nvPr/>
        </p:nvSpPr>
        <p:spPr>
          <a:xfrm rot="18764056">
            <a:off x="2359952" y="3453803"/>
            <a:ext cx="704417" cy="559306"/>
          </a:xfrm>
          <a:prstGeom prst="rect">
            <a:avLst/>
          </a:prstGeom>
          <a:noFill/>
          <a:ln w="28575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5" name="Прямоугольник 14"/>
          <p:cNvSpPr/>
          <p:nvPr/>
        </p:nvSpPr>
        <p:spPr>
          <a:xfrm>
            <a:off x="142844" y="5000637"/>
            <a:ext cx="5895154" cy="15465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050" dirty="0" smtClean="0">
                <a:latin typeface="Times New Roman"/>
                <a:ea typeface="Calibri"/>
                <a:cs typeface="Times New Roman"/>
              </a:rPr>
              <a:t>Инвестиционная площадка</a:t>
            </a:r>
          </a:p>
          <a:p>
            <a:pPr algn="ctr"/>
            <a:r>
              <a:rPr lang="ru-RU" sz="1050" dirty="0" smtClean="0">
                <a:latin typeface="Times New Roman" pitchFamily="18" charset="0"/>
                <a:ea typeface="Calibri"/>
                <a:cs typeface="Times New Roman" pitchFamily="18" charset="0"/>
              </a:rPr>
              <a:t> «Сельскохозяйственное использование»</a:t>
            </a:r>
          </a:p>
          <a:p>
            <a:pPr lvl="0"/>
            <a:r>
              <a:rPr lang="ru-RU" sz="1050" dirty="0" smtClean="0">
                <a:latin typeface="Times New Roman" pitchFamily="18" charset="0"/>
                <a:cs typeface="Times New Roman" pitchFamily="18" charset="0"/>
              </a:rPr>
              <a:t>Возможное использование:</a:t>
            </a:r>
          </a:p>
          <a:p>
            <a:pPr lvl="0"/>
            <a:r>
              <a:rPr lang="ru-RU" sz="1050" dirty="0" smtClean="0">
                <a:latin typeface="Times New Roman" pitchFamily="18" charset="0"/>
                <a:cs typeface="Times New Roman" pitchFamily="18" charset="0"/>
              </a:rPr>
              <a:t>- Фермы овцеводческие, козоводческие от 100 до 5 тысяч голов.</a:t>
            </a:r>
          </a:p>
          <a:p>
            <a:pPr lvl="0">
              <a:buFontTx/>
              <a:buChar char="-"/>
            </a:pPr>
            <a:r>
              <a:rPr lang="ru-RU" sz="1050" dirty="0" smtClean="0">
                <a:latin typeface="Times New Roman" pitchFamily="18" charset="0"/>
                <a:cs typeface="Times New Roman" pitchFamily="18" charset="0"/>
              </a:rPr>
              <a:t>Хозяйства с содержанием животных (свинарники, коровники, питомники, конюшни) от 50 до 100 голов.</a:t>
            </a:r>
          </a:p>
          <a:p>
            <a:r>
              <a:rPr lang="ru-RU" sz="1050" dirty="0" smtClean="0">
                <a:latin typeface="Times New Roman"/>
                <a:ea typeface="Calibri"/>
                <a:cs typeface="Times New Roman"/>
              </a:rPr>
              <a:t>Омская область, Знаменский район, Знаменское сельское поселение,  д. Щербаково </a:t>
            </a:r>
          </a:p>
          <a:p>
            <a:pPr lvl="0"/>
            <a:endParaRPr lang="ru-RU" sz="1050" dirty="0" smtClean="0"/>
          </a:p>
          <a:p>
            <a:r>
              <a:rPr lang="ru-RU" sz="1050" dirty="0" smtClean="0"/>
              <a:t> </a:t>
            </a:r>
            <a:endParaRPr lang="ru-RU" sz="1050" dirty="0"/>
          </a:p>
        </p:txBody>
      </p:sp>
      <p:sp>
        <p:nvSpPr>
          <p:cNvPr id="10" name="TextBox 9"/>
          <p:cNvSpPr txBox="1"/>
          <p:nvPr/>
        </p:nvSpPr>
        <p:spPr>
          <a:xfrm>
            <a:off x="1691680" y="2276872"/>
            <a:ext cx="17281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400" dirty="0" smtClean="0">
                <a:solidFill>
                  <a:srgbClr val="FFFF00"/>
                </a:solidFill>
              </a:rPr>
              <a:t>д. Щербаково</a:t>
            </a:r>
            <a:endParaRPr lang="ru-RU" sz="1400" dirty="0">
              <a:solidFill>
                <a:srgbClr val="FFFF00"/>
              </a:solidFill>
            </a:endParaRPr>
          </a:p>
        </p:txBody>
      </p:sp>
      <p:pic>
        <p:nvPicPr>
          <p:cNvPr id="2" name="Picture 2"/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4427984" y="1196752"/>
            <a:ext cx="1656184" cy="2710119"/>
          </a:xfrm>
          <a:prstGeom prst="rect">
            <a:avLst/>
          </a:prstGeom>
          <a:noFill/>
          <a:ln w="9525">
            <a:solidFill>
              <a:srgbClr val="002060"/>
            </a:solidFill>
            <a:miter lim="800000"/>
            <a:headEnd/>
            <a:tailEnd/>
          </a:ln>
        </p:spPr>
      </p:pic>
      <p:cxnSp>
        <p:nvCxnSpPr>
          <p:cNvPr id="13" name="Прямая со стрелкой 12"/>
          <p:cNvCxnSpPr/>
          <p:nvPr/>
        </p:nvCxnSpPr>
        <p:spPr>
          <a:xfrm flipH="1">
            <a:off x="5076056" y="1988840"/>
            <a:ext cx="432048" cy="1440160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5220072" y="3140968"/>
            <a:ext cx="9361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7 км</a:t>
            </a:r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12687</TotalTime>
  <Words>133</Words>
  <Application>Microsoft Office PowerPoint</Application>
  <PresentationFormat>Экран (4:3)</PresentationFormat>
  <Paragraphs>36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Office Theme</vt:lpstr>
      <vt:lpstr>ания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ОМСКАЯ ОБЛАСТЬ Конкурентные преимущества</dc:title>
  <dc:creator>ksamodinskiy</dc:creator>
  <cp:lastModifiedBy>USer</cp:lastModifiedBy>
  <cp:revision>1369</cp:revision>
  <dcterms:created xsi:type="dcterms:W3CDTF">2019-02-22T07:19:09Z</dcterms:created>
  <dcterms:modified xsi:type="dcterms:W3CDTF">2023-11-16T11:04:51Z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2019-02-22T00:00:00Z</vt:filetime>
  </property>
  <property fmtid="{D5CDD505-2E9C-101B-9397-08002B2CF9AE}" pid="3" name="Creator">
    <vt:lpwstr>Adobe InDesign CS5 (7.0)</vt:lpwstr>
  </property>
  <property fmtid="{D5CDD505-2E9C-101B-9397-08002B2CF9AE}" pid="4" name="LastSaved">
    <vt:filetime>2019-02-22T00:00:00Z</vt:filetime>
  </property>
</Properties>
</file>