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81" r:id="rId2"/>
  </p:sldIdLst>
  <p:sldSz cx="9144000" cy="6858000" type="screen4x3"/>
  <p:notesSz cx="9144000" cy="6858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FF"/>
    <a:srgbClr val="79E383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aximized">
    <p:restoredLeft sz="15621" autoAdjust="0"/>
    <p:restoredTop sz="90805" autoAdjust="0"/>
  </p:normalViewPr>
  <p:slideViewPr>
    <p:cSldViewPr>
      <p:cViewPr varScale="1">
        <p:scale>
          <a:sx n="105" d="100"/>
          <a:sy n="105" d="100"/>
        </p:scale>
        <p:origin x="-1890" y="-96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5A2E59C-5DF7-40AF-BD9A-786A22D025D6}" type="datetimeFigureOut">
              <a:rPr lang="ru-RU" smtClean="0"/>
              <a:pPr/>
              <a:t>16.11.2023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4350"/>
            <a:ext cx="342900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8F25C3E-DEC0-48CB-B162-27B4C7991D6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500" b="0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wo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350" y="666597"/>
            <a:ext cx="3839845" cy="394970"/>
          </a:xfrm>
          <a:custGeom>
            <a:avLst/>
            <a:gdLst/>
            <a:ahLst/>
            <a:cxnLst/>
            <a:rect l="l" t="t" r="r" b="b"/>
            <a:pathLst>
              <a:path w="3839845" h="394969">
                <a:moveTo>
                  <a:pt x="0" y="394817"/>
                </a:moveTo>
                <a:lnTo>
                  <a:pt x="3839298" y="394817"/>
                </a:lnTo>
                <a:lnTo>
                  <a:pt x="3839298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350" y="666597"/>
            <a:ext cx="3839845" cy="394970"/>
          </a:xfrm>
          <a:custGeom>
            <a:avLst/>
            <a:gdLst/>
            <a:ahLst/>
            <a:cxnLst/>
            <a:rect l="l" t="t" r="r" b="b"/>
            <a:pathLst>
              <a:path w="3839845" h="394969">
                <a:moveTo>
                  <a:pt x="0" y="394817"/>
                </a:moveTo>
                <a:lnTo>
                  <a:pt x="3839298" y="394817"/>
                </a:lnTo>
                <a:lnTo>
                  <a:pt x="3839298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ln w="12700">
            <a:solidFill>
              <a:srgbClr val="0066B3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751803" y="1772422"/>
            <a:ext cx="2420620" cy="39274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850" b="1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3804" y="601967"/>
            <a:ext cx="7871459" cy="394970"/>
          </a:xfrm>
          <a:custGeom>
            <a:avLst/>
            <a:gdLst/>
            <a:ahLst/>
            <a:cxnLst/>
            <a:rect l="l" t="t" r="r" b="b"/>
            <a:pathLst>
              <a:path w="7871459" h="394969">
                <a:moveTo>
                  <a:pt x="0" y="394817"/>
                </a:moveTo>
                <a:lnTo>
                  <a:pt x="7871294" y="394817"/>
                </a:lnTo>
                <a:lnTo>
                  <a:pt x="7871294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13804" y="601967"/>
            <a:ext cx="7871459" cy="394970"/>
          </a:xfrm>
          <a:custGeom>
            <a:avLst/>
            <a:gdLst/>
            <a:ahLst/>
            <a:cxnLst/>
            <a:rect l="l" t="t" r="r" b="b"/>
            <a:pathLst>
              <a:path w="7871459" h="394969">
                <a:moveTo>
                  <a:pt x="0" y="394817"/>
                </a:moveTo>
                <a:lnTo>
                  <a:pt x="7871294" y="394817"/>
                </a:lnTo>
                <a:lnTo>
                  <a:pt x="7871294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ln w="12700">
            <a:solidFill>
              <a:srgbClr val="0066B3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03245" y="1278733"/>
            <a:ext cx="7737508" cy="4368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700" b="1" i="0">
                <a:solidFill>
                  <a:srgbClr val="EF412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35163" y="2145018"/>
            <a:ext cx="7417434" cy="43389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500" b="0" i="0">
                <a:solidFill>
                  <a:srgbClr val="0066B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8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11/16/2023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381000" y="533400"/>
            <a:ext cx="7467600" cy="39754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2500" spc="-70" dirty="0" err="1" smtClean="0">
                <a:solidFill>
                  <a:srgbClr val="FFFFFF"/>
                </a:solidFill>
              </a:rPr>
              <a:t>ания</a:t>
            </a:r>
            <a:endParaRPr sz="2500" dirty="0"/>
          </a:p>
        </p:txBody>
      </p:sp>
      <p:sp>
        <p:nvSpPr>
          <p:cNvPr id="22" name="object 4"/>
          <p:cNvSpPr txBox="1">
            <a:spLocks/>
          </p:cNvSpPr>
          <p:nvPr/>
        </p:nvSpPr>
        <p:spPr>
          <a:xfrm>
            <a:off x="381000" y="533400"/>
            <a:ext cx="8405842" cy="39754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0" lvl="0" indent="0" defTabSz="914400" eaLnBrk="1" fontAlgn="auto" latinLnBrk="0" hangingPunct="1">
              <a:lnSpc>
                <a:spcPct val="100000"/>
              </a:lnSpc>
              <a:spcBef>
                <a:spcPts val="1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0" cap="none" spc="-7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Земельные участки для реализации проектов</a:t>
            </a:r>
            <a:endParaRPr kumimoji="0" lang="ru-RU" sz="2500" b="1" i="0" u="none" strike="noStrike" kern="0" cap="none" spc="0" normalizeH="0" baseline="0" noProof="0" dirty="0">
              <a:ln>
                <a:noFill/>
              </a:ln>
              <a:solidFill>
                <a:srgbClr val="EF4123"/>
              </a:solidFill>
              <a:effectLst/>
              <a:uLnTx/>
              <a:uFillTx/>
              <a:latin typeface="Arial"/>
              <a:ea typeface="+mj-ea"/>
              <a:cs typeface="Arial"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214282" y="5000636"/>
            <a:ext cx="5572164" cy="9387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100" dirty="0" smtClean="0">
                <a:latin typeface="Times New Roman"/>
                <a:ea typeface="Calibri"/>
                <a:cs typeface="Times New Roman"/>
              </a:rPr>
              <a:t>Инвестиционная площадка «База отдыха в д. Богочаново»</a:t>
            </a:r>
          </a:p>
          <a:p>
            <a:pPr algn="ctr"/>
            <a:r>
              <a:rPr lang="ru-RU" sz="1100" dirty="0" smtClean="0">
                <a:latin typeface="Times New Roman"/>
                <a:ea typeface="Calibri"/>
                <a:cs typeface="Times New Roman"/>
              </a:rPr>
              <a:t>Омская область, Знаменский район, Семеновское сельское поселение, д.Богочаново, западная часть кадастрового квартала 55:05:050007 (До </a:t>
            </a:r>
            <a:r>
              <a:rPr lang="ru-RU" sz="1100" dirty="0" err="1" smtClean="0">
                <a:latin typeface="Times New Roman"/>
                <a:ea typeface="Calibri"/>
                <a:cs typeface="Times New Roman"/>
              </a:rPr>
              <a:t>оз.Ныр</a:t>
            </a:r>
            <a:r>
              <a:rPr lang="ru-RU" sz="1100" dirty="0" smtClean="0">
                <a:latin typeface="Times New Roman"/>
                <a:ea typeface="Calibri"/>
                <a:cs typeface="Times New Roman"/>
              </a:rPr>
              <a:t> расстояние 800 м. по направлению на восток).  </a:t>
            </a:r>
          </a:p>
          <a:p>
            <a:endParaRPr lang="ru-RU" sz="1100" dirty="0"/>
          </a:p>
        </p:txBody>
      </p:sp>
      <p:sp>
        <p:nvSpPr>
          <p:cNvPr id="12" name="object 2"/>
          <p:cNvSpPr/>
          <p:nvPr/>
        </p:nvSpPr>
        <p:spPr>
          <a:xfrm>
            <a:off x="228600" y="533400"/>
            <a:ext cx="7986738" cy="394970"/>
          </a:xfrm>
          <a:custGeom>
            <a:avLst/>
            <a:gdLst/>
            <a:ahLst/>
            <a:cxnLst/>
            <a:rect l="l" t="t" r="r" b="b"/>
            <a:pathLst>
              <a:path w="5555615" h="394969">
                <a:moveTo>
                  <a:pt x="0" y="394817"/>
                </a:moveTo>
                <a:lnTo>
                  <a:pt x="5555297" y="394817"/>
                </a:lnTo>
                <a:lnTo>
                  <a:pt x="5555297" y="0"/>
                </a:lnTo>
                <a:lnTo>
                  <a:pt x="0" y="0"/>
                </a:lnTo>
                <a:lnTo>
                  <a:pt x="0" y="394817"/>
                </a:lnTo>
                <a:close/>
              </a:path>
            </a:pathLst>
          </a:custGeom>
          <a:solidFill>
            <a:srgbClr val="0066B3"/>
          </a:solidFill>
        </p:spPr>
        <p:txBody>
          <a:bodyPr wrap="square" lIns="0" tIns="0" rIns="0" bIns="0" rtlCol="0"/>
          <a:lstStyle/>
          <a:p>
            <a:pPr marL="12700" lvl="0">
              <a:spcBef>
                <a:spcPts val="100"/>
              </a:spcBef>
              <a:defRPr/>
            </a:pPr>
            <a:r>
              <a:rPr lang="ru-RU" sz="2000" b="1" kern="0" spc="-70" dirty="0" smtClean="0">
                <a:solidFill>
                  <a:srgbClr val="FFFFFF"/>
                </a:solidFill>
                <a:latin typeface="Arial"/>
                <a:cs typeface="Arial"/>
              </a:rPr>
              <a:t>        Земельный участок </a:t>
            </a:r>
            <a:r>
              <a:rPr lang="ru-RU" sz="2000" b="1" kern="0" spc="-70" dirty="0" smtClean="0">
                <a:solidFill>
                  <a:srgbClr val="FFFFFF"/>
                </a:solidFill>
                <a:latin typeface="Arial"/>
                <a:cs typeface="Arial"/>
              </a:rPr>
              <a:t>для реализации </a:t>
            </a:r>
            <a:r>
              <a:rPr lang="ru-RU" sz="2000" b="1" kern="0" spc="-70" dirty="0" smtClean="0">
                <a:solidFill>
                  <a:srgbClr val="FFFFFF"/>
                </a:solidFill>
                <a:latin typeface="Arial"/>
                <a:cs typeface="Arial"/>
              </a:rPr>
              <a:t>проекта (д.Богочаново)</a:t>
            </a:r>
            <a:endParaRPr lang="ru-RU" sz="2000" b="1" kern="0" dirty="0">
              <a:solidFill>
                <a:srgbClr val="EF4123"/>
              </a:solidFill>
              <a:latin typeface="Arial"/>
              <a:cs typeface="Arial"/>
            </a:endParaRPr>
          </a:p>
        </p:txBody>
      </p:sp>
      <p:pic>
        <p:nvPicPr>
          <p:cNvPr id="27" name="Picture 4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07504" y="1008509"/>
            <a:ext cx="5629380" cy="37166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cxnSp>
        <p:nvCxnSpPr>
          <p:cNvPr id="28" name="Прямая соединительная линия 27"/>
          <p:cNvCxnSpPr/>
          <p:nvPr/>
        </p:nvCxnSpPr>
        <p:spPr>
          <a:xfrm>
            <a:off x="755576" y="3356992"/>
            <a:ext cx="2304256" cy="0"/>
          </a:xfrm>
          <a:prstGeom prst="line">
            <a:avLst/>
          </a:prstGeom>
          <a:ln w="1905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Прямая соединительная линия 28"/>
          <p:cNvCxnSpPr/>
          <p:nvPr/>
        </p:nvCxnSpPr>
        <p:spPr>
          <a:xfrm flipV="1">
            <a:off x="3059832" y="2348880"/>
            <a:ext cx="0" cy="1008112"/>
          </a:xfrm>
          <a:prstGeom prst="line">
            <a:avLst/>
          </a:prstGeom>
          <a:ln w="1905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Прямая соединительная линия 29"/>
          <p:cNvCxnSpPr/>
          <p:nvPr/>
        </p:nvCxnSpPr>
        <p:spPr>
          <a:xfrm flipV="1">
            <a:off x="755576" y="2348880"/>
            <a:ext cx="576064" cy="1008112"/>
          </a:xfrm>
          <a:prstGeom prst="line">
            <a:avLst/>
          </a:prstGeom>
          <a:ln w="1905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Прямая соединительная линия 30"/>
          <p:cNvCxnSpPr/>
          <p:nvPr/>
        </p:nvCxnSpPr>
        <p:spPr>
          <a:xfrm>
            <a:off x="1331640" y="2348880"/>
            <a:ext cx="1728192" cy="0"/>
          </a:xfrm>
          <a:prstGeom prst="line">
            <a:avLst/>
          </a:prstGeom>
          <a:ln w="1905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4" name="Таблица 33"/>
          <p:cNvGraphicFramePr>
            <a:graphicFrameLocks noGrp="1"/>
          </p:cNvGraphicFramePr>
          <p:nvPr/>
        </p:nvGraphicFramePr>
        <p:xfrm>
          <a:off x="5868143" y="1143000"/>
          <a:ext cx="2894855" cy="5286396"/>
        </p:xfrm>
        <a:graphic>
          <a:graphicData uri="http://schemas.openxmlformats.org/drawingml/2006/table">
            <a:tbl>
              <a:tblPr/>
              <a:tblGrid>
                <a:gridCol w="1512168"/>
                <a:gridCol w="1382687"/>
              </a:tblGrid>
              <a:tr h="69732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Кадастровый номер земельного участка (Кадастровый квартал) </a:t>
                      </a:r>
                      <a:endParaRPr lang="ru-RU" sz="1000" dirty="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55:05:050007</a:t>
                      </a:r>
                      <a:endParaRPr lang="en-US" sz="1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853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latin typeface="Times New Roman"/>
                          <a:ea typeface="Calibri"/>
                          <a:cs typeface="Times New Roman"/>
                        </a:rPr>
                        <a:t>Площадь в квадратных метрах</a:t>
                      </a:r>
                      <a:endParaRPr lang="ru-RU" sz="1000" dirty="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smtClean="0">
                          <a:latin typeface="Times New Roman"/>
                          <a:ea typeface="Calibri"/>
                          <a:cs typeface="Times New Roman"/>
                        </a:rPr>
                        <a:t>215000</a:t>
                      </a:r>
                      <a:endParaRPr lang="en-US" sz="1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922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Собственник участка</a:t>
                      </a:r>
                      <a:endParaRPr lang="ru-RU" sz="1000" dirty="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Государственная</a:t>
                      </a:r>
                      <a:r>
                        <a:rPr lang="ru-RU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 собственность не разграничена</a:t>
                      </a:r>
                      <a:endParaRPr lang="en-US" sz="1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292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latin typeface="Times New Roman"/>
                          <a:ea typeface="Calibri"/>
                          <a:cs typeface="Times New Roman"/>
                        </a:rPr>
                        <a:t>Категория </a:t>
                      </a: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земель</a:t>
                      </a:r>
                      <a:endParaRPr lang="ru-RU" sz="1000" dirty="0">
                        <a:latin typeface="Arial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Земли</a:t>
                      </a:r>
                      <a:r>
                        <a:rPr lang="ru-RU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 с</a:t>
                      </a: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ельскохозяйственного назначения</a:t>
                      </a: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853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Вид разрешенного использования</a:t>
                      </a: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Отдых (рекреация)</a:t>
                      </a: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292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Объекты недвижимости, находящиеся на участке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отсутствуют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292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Наличие инфраструктуры на участке: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отсутствуют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853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Обременение</a:t>
                      </a:r>
                      <a:r>
                        <a:rPr lang="ru-RU" sz="1000" baseline="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участка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отсутствуют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853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Способ передачи участка для бизнеса</a:t>
                      </a: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аренда</a:t>
                      </a:r>
                      <a:endParaRPr lang="ru-RU" sz="10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9776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Контактная </a:t>
                      </a:r>
                      <a:r>
                        <a:rPr lang="ru-RU" sz="1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информация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 smtClean="0">
                          <a:latin typeface="Times New Roman"/>
                          <a:ea typeface="Calibri"/>
                          <a:cs typeface="Times New Roman"/>
                        </a:rPr>
                        <a:t>Тел. 8 (38179)21428, 22425</a:t>
                      </a:r>
                      <a:r>
                        <a:rPr lang="ru-RU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адрес </a:t>
                      </a:r>
                      <a:r>
                        <a:rPr lang="ru-RU" sz="1000" baseline="0" dirty="0" err="1" smtClean="0">
                          <a:latin typeface="Times New Roman"/>
                          <a:ea typeface="Calibri"/>
                          <a:cs typeface="Times New Roman"/>
                        </a:rPr>
                        <a:t>эл</a:t>
                      </a:r>
                      <a:r>
                        <a:rPr lang="ru-RU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. почты: </a:t>
                      </a:r>
                      <a:r>
                        <a:rPr lang="en-US" sz="1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ekonom_znam@mail.ru</a:t>
                      </a:r>
                      <a:endParaRPr lang="ru-RU" sz="1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26312" marR="26312" marT="43288" marB="43288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5004048" y="4463534"/>
            <a:ext cx="100811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50" dirty="0" smtClean="0">
                <a:solidFill>
                  <a:srgbClr val="FFFF00"/>
                </a:solidFill>
              </a:rPr>
              <a:t>Озеро Ныр</a:t>
            </a:r>
            <a:endParaRPr lang="ru-RU" sz="1050" dirty="0">
              <a:solidFill>
                <a:srgbClr val="FFFF0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942503" y="1196752"/>
            <a:ext cx="8931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900" dirty="0" smtClean="0">
                <a:solidFill>
                  <a:srgbClr val="FFFF00"/>
                </a:solidFill>
              </a:rPr>
              <a:t>Озеро</a:t>
            </a:r>
          </a:p>
          <a:p>
            <a:r>
              <a:rPr lang="ru-RU" sz="900" dirty="0" smtClean="0">
                <a:solidFill>
                  <a:srgbClr val="FFFF00"/>
                </a:solidFill>
              </a:rPr>
              <a:t>Малые Сельги</a:t>
            </a:r>
            <a:endParaRPr lang="ru-RU" sz="900" dirty="0">
              <a:solidFill>
                <a:srgbClr val="FFFF00"/>
              </a:solidFill>
            </a:endParaRPr>
          </a:p>
        </p:txBody>
      </p:sp>
      <p:cxnSp>
        <p:nvCxnSpPr>
          <p:cNvPr id="16" name="Прямая со стрелкой 15"/>
          <p:cNvCxnSpPr/>
          <p:nvPr/>
        </p:nvCxnSpPr>
        <p:spPr>
          <a:xfrm>
            <a:off x="2771800" y="3356992"/>
            <a:ext cx="0" cy="1080120"/>
          </a:xfrm>
          <a:prstGeom prst="straightConnector1">
            <a:avLst/>
          </a:prstGeom>
          <a:ln w="12700">
            <a:solidFill>
              <a:srgbClr val="FFFF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1979712" y="4365104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dirty="0" smtClean="0">
                <a:solidFill>
                  <a:srgbClr val="FFFF00"/>
                </a:solidFill>
              </a:rPr>
              <a:t>с. Семеновка 4 км</a:t>
            </a:r>
            <a:endParaRPr lang="ru-RU" sz="1400" dirty="0">
              <a:solidFill>
                <a:srgbClr val="FFFF00"/>
              </a:solidFill>
            </a:endParaRPr>
          </a:p>
        </p:txBody>
      </p:sp>
      <p:cxnSp>
        <p:nvCxnSpPr>
          <p:cNvPr id="19" name="Прямая со стрелкой 18"/>
          <p:cNvCxnSpPr/>
          <p:nvPr/>
        </p:nvCxnSpPr>
        <p:spPr>
          <a:xfrm>
            <a:off x="3059832" y="3356992"/>
            <a:ext cx="1080120" cy="576064"/>
          </a:xfrm>
          <a:prstGeom prst="straightConnector1">
            <a:avLst/>
          </a:prstGeom>
          <a:ln>
            <a:solidFill>
              <a:srgbClr val="FFFF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2987824" y="3933056"/>
            <a:ext cx="13681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200" dirty="0" smtClean="0">
                <a:solidFill>
                  <a:srgbClr val="FFFF00"/>
                </a:solidFill>
              </a:rPr>
              <a:t>озеро Ныр 0,8 км</a:t>
            </a:r>
            <a:endParaRPr lang="ru-RU" sz="1200" dirty="0">
              <a:solidFill>
                <a:srgbClr val="FFFF0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4355976" y="3861048"/>
            <a:ext cx="1872208" cy="461665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ru-RU" sz="1200" dirty="0" smtClean="0">
                <a:solidFill>
                  <a:srgbClr val="FFFF00"/>
                </a:solidFill>
              </a:rPr>
              <a:t>МБУ ДОЛ</a:t>
            </a:r>
          </a:p>
          <a:p>
            <a:r>
              <a:rPr lang="ru-RU" sz="1200" dirty="0" smtClean="0">
                <a:solidFill>
                  <a:srgbClr val="FFFF00"/>
                </a:solidFill>
              </a:rPr>
              <a:t> «Дружба»</a:t>
            </a:r>
            <a:endParaRPr lang="ru-RU" sz="1200" dirty="0">
              <a:solidFill>
                <a:srgbClr val="FFFF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12690</TotalTime>
  <Words>143</Words>
  <Application>Microsoft Office PowerPoint</Application>
  <PresentationFormat>Экран (4:3)</PresentationFormat>
  <Paragraphs>33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Office Theme</vt:lpstr>
      <vt:lpstr>ания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ОМСКАЯ ОБЛАСТЬ Конкурентные преимущества</dc:title>
  <dc:creator>ksamodinskiy</dc:creator>
  <cp:lastModifiedBy>USer</cp:lastModifiedBy>
  <cp:revision>1370</cp:revision>
  <dcterms:created xsi:type="dcterms:W3CDTF">2019-02-22T07:19:09Z</dcterms:created>
  <dcterms:modified xsi:type="dcterms:W3CDTF">2023-11-16T11:01:41Z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2019-02-22T00:00:00Z</vt:filetime>
  </property>
  <property fmtid="{D5CDD505-2E9C-101B-9397-08002B2CF9AE}" pid="3" name="Creator">
    <vt:lpwstr>Adobe InDesign CS5 (7.0)</vt:lpwstr>
  </property>
  <property fmtid="{D5CDD505-2E9C-101B-9397-08002B2CF9AE}" pid="4" name="LastSaved">
    <vt:filetime>2019-02-22T00:00:00Z</vt:filetime>
  </property>
</Properties>
</file>